
<file path=[Content_Types].xml><?xml version="1.0" encoding="utf-8"?>
<Types xmlns="http://schemas.openxmlformats.org/package/2006/content-types">
  <Default Extension="emf" ContentType="image/x-emf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2918400" cy="21945600"/>
  <p:notesSz cx="6858000" cy="9144000"/>
  <p:defaultTextStyle>
    <a:defPPr>
      <a:defRPr lang="en-US"/>
    </a:defPPr>
    <a:lvl1pPr marL="0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1pPr>
    <a:lvl2pPr marL="1567355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2pPr>
    <a:lvl3pPr marL="3134710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3pPr>
    <a:lvl4pPr marL="4702064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4pPr>
    <a:lvl5pPr marL="6269419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5pPr>
    <a:lvl6pPr marL="7836774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6pPr>
    <a:lvl7pPr marL="9404129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7pPr>
    <a:lvl8pPr marL="10971483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8pPr>
    <a:lvl9pPr marL="12538838" algn="l" defTabSz="1567355" rtl="0" eaLnBrk="1" latinLnBrk="0" hangingPunct="1">
      <a:defRPr sz="6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9716D"/>
    <a:srgbClr val="808B85"/>
    <a:srgbClr val="A4B3AA"/>
    <a:srgbClr val="D7EA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35" d="100"/>
          <a:sy n="35" d="100"/>
        </p:scale>
        <p:origin x="-1632" y="-152"/>
      </p:cViewPr>
      <p:guideLst>
        <p:guide orient="horz" pos="6912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6C572-8301-4240-98C8-1091B2A697E2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18A37-6390-5C47-A60E-E3E544E7D3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567355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3134710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4702064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6269419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7836774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9404129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10971483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12538838" algn="l" defTabSz="1567355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7250" y="685800"/>
            <a:ext cx="51435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18A37-6390-5C47-A60E-E3E544E7D3D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817361"/>
            <a:ext cx="27980640" cy="4704080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12435840"/>
            <a:ext cx="23042880" cy="5608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4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69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67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4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38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7179" y="4216400"/>
            <a:ext cx="35553014" cy="8988044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98132" y="4216400"/>
            <a:ext cx="106110407" cy="8988044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14102081"/>
            <a:ext cx="27980640" cy="4358640"/>
          </a:xfrm>
        </p:spPr>
        <p:txBody>
          <a:bodyPr anchor="t"/>
          <a:lstStyle>
            <a:lvl1pPr algn="l">
              <a:defRPr sz="137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9301483"/>
            <a:ext cx="27980640" cy="4800599"/>
          </a:xfrm>
        </p:spPr>
        <p:txBody>
          <a:bodyPr anchor="b"/>
          <a:lstStyle>
            <a:lvl1pPr marL="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1pPr>
            <a:lvl2pPr marL="1567355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13471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06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6941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677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4129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1483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38838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98132" y="24577040"/>
            <a:ext cx="70831710" cy="69519801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78482" y="24577040"/>
            <a:ext cx="70831710" cy="69519801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878841"/>
            <a:ext cx="2962656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4912361"/>
            <a:ext cx="14544677" cy="2047239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355" indent="0">
              <a:buNone/>
              <a:defRPr sz="6900" b="1"/>
            </a:lvl2pPr>
            <a:lvl3pPr marL="3134710" indent="0">
              <a:buNone/>
              <a:defRPr sz="6100" b="1"/>
            </a:lvl3pPr>
            <a:lvl4pPr marL="4702064" indent="0">
              <a:buNone/>
              <a:defRPr sz="5500" b="1"/>
            </a:lvl4pPr>
            <a:lvl5pPr marL="6269419" indent="0">
              <a:buNone/>
              <a:defRPr sz="5500" b="1"/>
            </a:lvl5pPr>
            <a:lvl6pPr marL="7836774" indent="0">
              <a:buNone/>
              <a:defRPr sz="5500" b="1"/>
            </a:lvl6pPr>
            <a:lvl7pPr marL="9404129" indent="0">
              <a:buNone/>
              <a:defRPr sz="5500" b="1"/>
            </a:lvl7pPr>
            <a:lvl8pPr marL="10971483" indent="0">
              <a:buNone/>
              <a:defRPr sz="5500" b="1"/>
            </a:lvl8pPr>
            <a:lvl9pPr marL="12538838" indent="0">
              <a:buNone/>
              <a:defRPr sz="5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" y="6959600"/>
            <a:ext cx="14544677" cy="12644121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2" y="4912361"/>
            <a:ext cx="14550390" cy="2047239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355" indent="0">
              <a:buNone/>
              <a:defRPr sz="6900" b="1"/>
            </a:lvl2pPr>
            <a:lvl3pPr marL="3134710" indent="0">
              <a:buNone/>
              <a:defRPr sz="6100" b="1"/>
            </a:lvl3pPr>
            <a:lvl4pPr marL="4702064" indent="0">
              <a:buNone/>
              <a:defRPr sz="5500" b="1"/>
            </a:lvl4pPr>
            <a:lvl5pPr marL="6269419" indent="0">
              <a:buNone/>
              <a:defRPr sz="5500" b="1"/>
            </a:lvl5pPr>
            <a:lvl6pPr marL="7836774" indent="0">
              <a:buNone/>
              <a:defRPr sz="5500" b="1"/>
            </a:lvl6pPr>
            <a:lvl7pPr marL="9404129" indent="0">
              <a:buNone/>
              <a:defRPr sz="5500" b="1"/>
            </a:lvl7pPr>
            <a:lvl8pPr marL="10971483" indent="0">
              <a:buNone/>
              <a:defRPr sz="5500" b="1"/>
            </a:lvl8pPr>
            <a:lvl9pPr marL="12538838" indent="0">
              <a:buNone/>
              <a:defRPr sz="5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2" y="6959600"/>
            <a:ext cx="14550390" cy="12644121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Pr>
        <a:solidFill>
          <a:srgbClr val="D7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2" y="873760"/>
            <a:ext cx="10829927" cy="3718560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873762"/>
            <a:ext cx="18402300" cy="18729961"/>
          </a:xfrm>
        </p:spPr>
        <p:txBody>
          <a:bodyPr/>
          <a:lstStyle>
            <a:lvl1pPr>
              <a:defRPr sz="11000"/>
            </a:lvl1pPr>
            <a:lvl2pPr>
              <a:defRPr sz="9600"/>
            </a:lvl2pPr>
            <a:lvl3pPr>
              <a:defRPr sz="82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2" y="4592322"/>
            <a:ext cx="10829927" cy="15011401"/>
          </a:xfrm>
        </p:spPr>
        <p:txBody>
          <a:bodyPr/>
          <a:lstStyle>
            <a:lvl1pPr marL="0" indent="0">
              <a:buNone/>
              <a:defRPr sz="4800"/>
            </a:lvl1pPr>
            <a:lvl2pPr marL="1567355" indent="0">
              <a:buNone/>
              <a:defRPr sz="4100"/>
            </a:lvl2pPr>
            <a:lvl3pPr marL="3134710" indent="0">
              <a:buNone/>
              <a:defRPr sz="3400"/>
            </a:lvl3pPr>
            <a:lvl4pPr marL="4702064" indent="0">
              <a:buNone/>
              <a:defRPr sz="3100"/>
            </a:lvl4pPr>
            <a:lvl5pPr marL="6269419" indent="0">
              <a:buNone/>
              <a:defRPr sz="3100"/>
            </a:lvl5pPr>
            <a:lvl6pPr marL="7836774" indent="0">
              <a:buNone/>
              <a:defRPr sz="3100"/>
            </a:lvl6pPr>
            <a:lvl7pPr marL="9404129" indent="0">
              <a:buNone/>
              <a:defRPr sz="3100"/>
            </a:lvl7pPr>
            <a:lvl8pPr marL="10971483" indent="0">
              <a:buNone/>
              <a:defRPr sz="3100"/>
            </a:lvl8pPr>
            <a:lvl9pPr marL="12538838" indent="0">
              <a:buNone/>
              <a:defRPr sz="31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7" y="15361920"/>
            <a:ext cx="19751040" cy="1813561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7" y="1960880"/>
            <a:ext cx="19751040" cy="13167360"/>
          </a:xfrm>
        </p:spPr>
        <p:txBody>
          <a:bodyPr/>
          <a:lstStyle>
            <a:lvl1pPr marL="0" indent="0">
              <a:buNone/>
              <a:defRPr sz="11000"/>
            </a:lvl1pPr>
            <a:lvl2pPr marL="1567355" indent="0">
              <a:buNone/>
              <a:defRPr sz="9600"/>
            </a:lvl2pPr>
            <a:lvl3pPr marL="3134710" indent="0">
              <a:buNone/>
              <a:defRPr sz="8200"/>
            </a:lvl3pPr>
            <a:lvl4pPr marL="4702064" indent="0">
              <a:buNone/>
              <a:defRPr sz="6900"/>
            </a:lvl4pPr>
            <a:lvl5pPr marL="6269419" indent="0">
              <a:buNone/>
              <a:defRPr sz="6900"/>
            </a:lvl5pPr>
            <a:lvl6pPr marL="7836774" indent="0">
              <a:buNone/>
              <a:defRPr sz="6900"/>
            </a:lvl6pPr>
            <a:lvl7pPr marL="9404129" indent="0">
              <a:buNone/>
              <a:defRPr sz="6900"/>
            </a:lvl7pPr>
            <a:lvl8pPr marL="10971483" indent="0">
              <a:buNone/>
              <a:defRPr sz="6900"/>
            </a:lvl8pPr>
            <a:lvl9pPr marL="12538838" indent="0">
              <a:buNone/>
              <a:defRPr sz="6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7" y="17175481"/>
            <a:ext cx="19751040" cy="2575559"/>
          </a:xfrm>
        </p:spPr>
        <p:txBody>
          <a:bodyPr/>
          <a:lstStyle>
            <a:lvl1pPr marL="0" indent="0">
              <a:buNone/>
              <a:defRPr sz="4800"/>
            </a:lvl1pPr>
            <a:lvl2pPr marL="1567355" indent="0">
              <a:buNone/>
              <a:defRPr sz="4100"/>
            </a:lvl2pPr>
            <a:lvl3pPr marL="3134710" indent="0">
              <a:buNone/>
              <a:defRPr sz="3400"/>
            </a:lvl3pPr>
            <a:lvl4pPr marL="4702064" indent="0">
              <a:buNone/>
              <a:defRPr sz="3100"/>
            </a:lvl4pPr>
            <a:lvl5pPr marL="6269419" indent="0">
              <a:buNone/>
              <a:defRPr sz="3100"/>
            </a:lvl5pPr>
            <a:lvl6pPr marL="7836774" indent="0">
              <a:buNone/>
              <a:defRPr sz="3100"/>
            </a:lvl6pPr>
            <a:lvl7pPr marL="9404129" indent="0">
              <a:buNone/>
              <a:defRPr sz="3100"/>
            </a:lvl7pPr>
            <a:lvl8pPr marL="10971483" indent="0">
              <a:buNone/>
              <a:defRPr sz="3100"/>
            </a:lvl8pPr>
            <a:lvl9pPr marL="12538838" indent="0">
              <a:buNone/>
              <a:defRPr sz="31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45920" y="878841"/>
            <a:ext cx="29626560" cy="3657600"/>
          </a:xfrm>
          <a:prstGeom prst="rect">
            <a:avLst/>
          </a:prstGeom>
        </p:spPr>
        <p:txBody>
          <a:bodyPr vert="horz" lIns="313471" tIns="156735" rIns="313471" bIns="156735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0" y="5120642"/>
            <a:ext cx="29626560" cy="14483081"/>
          </a:xfrm>
          <a:prstGeom prst="rect">
            <a:avLst/>
          </a:prstGeom>
        </p:spPr>
        <p:txBody>
          <a:bodyPr vert="horz" lIns="313471" tIns="156735" rIns="313471" bIns="156735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20340321"/>
            <a:ext cx="7680960" cy="1168400"/>
          </a:xfrm>
          <a:prstGeom prst="rect">
            <a:avLst/>
          </a:prstGeom>
        </p:spPr>
        <p:txBody>
          <a:bodyPr vert="horz" lIns="313471" tIns="156735" rIns="313471" bIns="156735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413BB-8C67-9847-90E2-157487F1EA26}" type="datetimeFigureOut">
              <a:rPr lang="en-US" smtClean="0"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20340321"/>
            <a:ext cx="10424160" cy="1168400"/>
          </a:xfrm>
          <a:prstGeom prst="rect">
            <a:avLst/>
          </a:prstGeom>
        </p:spPr>
        <p:txBody>
          <a:bodyPr vert="horz" lIns="313471" tIns="156735" rIns="313471" bIns="156735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20340321"/>
            <a:ext cx="7680960" cy="1168400"/>
          </a:xfrm>
          <a:prstGeom prst="rect">
            <a:avLst/>
          </a:prstGeom>
        </p:spPr>
        <p:txBody>
          <a:bodyPr vert="horz" lIns="313471" tIns="156735" rIns="313471" bIns="156735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DBB77-5CB5-CD40-AAF0-36FAB94BE6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67355" rtl="0" eaLnBrk="1" latinLnBrk="0" hangingPunct="1">
        <a:spcBef>
          <a:spcPct val="0"/>
        </a:spcBef>
        <a:buNone/>
        <a:defRPr sz="1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5516" indent="-1175516" algn="l" defTabSz="1567355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46951" indent="-979597" algn="l" defTabSz="1567355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3918387" indent="-783677" algn="l" defTabSz="1567355" rtl="0" eaLnBrk="1" latinLnBrk="0" hangingPunct="1">
        <a:spcBef>
          <a:spcPct val="20000"/>
        </a:spcBef>
        <a:buFont typeface="Arial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5742" indent="-783677" algn="l" defTabSz="1567355" rtl="0" eaLnBrk="1" latinLnBrk="0" hangingPunct="1">
        <a:spcBef>
          <a:spcPct val="20000"/>
        </a:spcBef>
        <a:buFont typeface="Arial"/>
        <a:buChar char="–"/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53096" indent="-783677" algn="l" defTabSz="1567355" rtl="0" eaLnBrk="1" latinLnBrk="0" hangingPunct="1">
        <a:spcBef>
          <a:spcPct val="20000"/>
        </a:spcBef>
        <a:buFont typeface="Arial"/>
        <a:buChar char="»"/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620451" indent="-783677" algn="l" defTabSz="1567355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7806" indent="-783677" algn="l" defTabSz="1567355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5161" indent="-783677" algn="l" defTabSz="1567355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2515" indent="-783677" algn="l" defTabSz="1567355" rtl="0" eaLnBrk="1" latinLnBrk="0" hangingPunct="1">
        <a:spcBef>
          <a:spcPct val="20000"/>
        </a:spcBef>
        <a:buFont typeface="Arial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355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134710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064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269419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836774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404129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1483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538838" algn="l" defTabSz="1567355" rtl="0" eaLnBrk="1" latinLnBrk="0" hangingPunct="1"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emf"/><Relationship Id="rId12" Type="http://schemas.openxmlformats.org/officeDocument/2006/relationships/image" Target="../media/image10.emf"/><Relationship Id="rId13" Type="http://schemas.openxmlformats.org/officeDocument/2006/relationships/image" Target="../media/image11.emf"/><Relationship Id="rId14" Type="http://schemas.openxmlformats.org/officeDocument/2006/relationships/image" Target="../media/image12.jpe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9" Type="http://schemas.openxmlformats.org/officeDocument/2006/relationships/image" Target="../media/image7.emf"/><Relationship Id="rId10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 bwMode="auto">
          <a:xfrm>
            <a:off x="21774084" y="3112781"/>
            <a:ext cx="9803244" cy="18386435"/>
          </a:xfrm>
          <a:prstGeom prst="roundRect">
            <a:avLst>
              <a:gd name="adj" fmla="val 11366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90500" dir="2700000" algn="tl" rotWithShape="0">
              <a:srgbClr val="808B85">
                <a:alpha val="43000"/>
              </a:srgbClr>
            </a:outerShdw>
          </a:effectLst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>
              <a:buFont typeface="Arial"/>
              <a:buChar char="•"/>
            </a:pPr>
            <a:endParaRPr lang="en-US" sz="4400" b="1" dirty="0"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1531675" y="3112781"/>
            <a:ext cx="9803244" cy="18386435"/>
          </a:xfrm>
          <a:prstGeom prst="roundRect">
            <a:avLst>
              <a:gd name="adj" fmla="val 11366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90500" dir="2700000" algn="tl" rotWithShape="0">
              <a:srgbClr val="808B85">
                <a:alpha val="43000"/>
              </a:srgbClr>
            </a:outerShdw>
          </a:effectLst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/>
            <a:endParaRPr lang="en-US" sz="4400" b="1" dirty="0"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287140" y="3112781"/>
            <a:ext cx="9803244" cy="18386435"/>
          </a:xfrm>
          <a:prstGeom prst="roundRect">
            <a:avLst>
              <a:gd name="adj" fmla="val 11366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190500" dir="2700000" algn="tl" rotWithShape="0">
              <a:srgbClr val="808B85">
                <a:alpha val="43000"/>
              </a:srgbClr>
            </a:outerShdw>
          </a:effectLst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/>
            <a:endParaRPr lang="en-US" sz="4400" b="1" dirty="0"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8" name="Picture 8" descr="cbmi_logo w text 600ppi transpare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46930" y="371194"/>
            <a:ext cx="4871090" cy="192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5746692" y="371194"/>
            <a:ext cx="21425017" cy="2558934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Linked Open Data for the </a:t>
            </a:r>
            <a:r>
              <a:rPr lang="en-US" sz="6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Countway</a:t>
            </a:r>
            <a:r>
              <a:rPr 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Library of Medicine</a:t>
            </a:r>
          </a:p>
          <a:p>
            <a:pPr algn="ctr"/>
            <a:endParaRPr lang="en-US" sz="34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algn="ctr"/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S. Cheng, P. </a:t>
            </a:r>
            <a:r>
              <a:rPr lang="en-US" sz="3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Deschner</a:t>
            </a:r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E. Eggleston, J. Kennedy, M. Phillips, P. Rolla, </a:t>
            </a:r>
            <a:b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J. Schneider and D. Bourges-Waldegg</a:t>
            </a:r>
          </a:p>
        </p:txBody>
      </p:sp>
      <p:pic>
        <p:nvPicPr>
          <p:cNvPr id="25" name="Picture 24" descr="blink-ontolog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9299" y="9478759"/>
            <a:ext cx="9486900" cy="628226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937246" y="9101416"/>
            <a:ext cx="9620250" cy="553998"/>
          </a:xfrm>
          <a:prstGeom prst="rect">
            <a:avLst/>
          </a:prstGeom>
          <a:noFill/>
        </p:spPr>
        <p:txBody>
          <a:bodyPr wrap="none" lIns="65306" tIns="32653" rIns="65306" bIns="32653" rtlCol="0">
            <a:noAutofit/>
          </a:bodyPr>
          <a:lstStyle/>
          <a:p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Blink Ontology</a:t>
            </a:r>
          </a:p>
        </p:txBody>
      </p:sp>
      <p:sp>
        <p:nvSpPr>
          <p:cNvPr id="88" name="Folded Corner 87"/>
          <p:cNvSpPr/>
          <p:nvPr/>
        </p:nvSpPr>
        <p:spPr>
          <a:xfrm flipV="1">
            <a:off x="1438237" y="10760937"/>
            <a:ext cx="3857898" cy="5411717"/>
          </a:xfrm>
          <a:prstGeom prst="foldedCorner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1524235" y="11045850"/>
            <a:ext cx="3771900" cy="3017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defTabSz="653064">
              <a:spcBef>
                <a:spcPct val="20000"/>
              </a:spcBef>
            </a:pPr>
            <a:r>
              <a:rPr lang="en-US" sz="800" dirty="0"/>
              <a:t>=LDR  01410pam  2200385 a 4500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=001  000932210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=005  20110114185834.0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=008  860924s1986\\\\cau\\\\\\b\\\\00010\eng\\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=010  \\$a   86026053 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=020  \\$a0833007637 (</a:t>
            </a:r>
            <a:r>
              <a:rPr lang="en-US" sz="800" dirty="0" err="1"/>
              <a:t>pbk</a:t>
            </a:r>
            <a:r>
              <a:rPr lang="en-US" sz="800" dirty="0"/>
              <a:t>.)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=035  0\$aocm14378520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=040  \\$</a:t>
            </a:r>
            <a:r>
              <a:rPr lang="en-US" sz="800" dirty="0" err="1"/>
              <a:t>aDLC$cDLC$dVET</a:t>
            </a:r>
            <a:endParaRPr lang="en-US" sz="800" dirty="0"/>
          </a:p>
          <a:p>
            <a:pPr defTabSz="653064">
              <a:spcBef>
                <a:spcPct val="20000"/>
              </a:spcBef>
            </a:pPr>
            <a:r>
              <a:rPr lang="en-US" sz="800" dirty="0"/>
              <a:t>=050  0\$aRA971.32$b.C74 1986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=082  0\$a362.1/1/0681$219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=100  1\$aCretin, Shan.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=245  10$aAlternative systems for case mix classification in health care financing /$</a:t>
            </a:r>
            <a:r>
              <a:rPr lang="en-US" sz="800" dirty="0" err="1"/>
              <a:t>cShan</a:t>
            </a:r>
            <a:r>
              <a:rPr lang="en-US" sz="800" dirty="0"/>
              <a:t> Cretin, Linda G. </a:t>
            </a:r>
            <a:r>
              <a:rPr lang="en-US" sz="800" dirty="0" err="1"/>
              <a:t>Worthman</a:t>
            </a:r>
            <a:r>
              <a:rPr lang="en-US" sz="800" dirty="0"/>
              <a:t>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=260  0\$aSanta Monica, CA :$bRand,$c[1986]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=300  \\$</a:t>
            </a:r>
            <a:r>
              <a:rPr lang="en-US" sz="800" dirty="0" err="1"/>
              <a:t>aix</a:t>
            </a:r>
            <a:r>
              <a:rPr lang="en-US" sz="800" dirty="0"/>
              <a:t>, 73 </a:t>
            </a:r>
            <a:r>
              <a:rPr lang="en-US" sz="800" dirty="0" err="1"/>
              <a:t>p</a:t>
            </a:r>
            <a:r>
              <a:rPr lang="en-US" sz="800" dirty="0"/>
              <a:t>. ;$c23 cm.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=500  \\$</a:t>
            </a:r>
            <a:r>
              <a:rPr lang="en-US" sz="800" dirty="0" err="1"/>
              <a:t>a"Prepared</a:t>
            </a:r>
            <a:r>
              <a:rPr lang="en-US" sz="800" dirty="0"/>
              <a:t> for the Health Care Financing Administration, U.S. Department of Health and Human Services."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=500  \\$</a:t>
            </a:r>
            <a:r>
              <a:rPr lang="en-US" sz="800" dirty="0" err="1"/>
              <a:t>a"September</a:t>
            </a:r>
            <a:r>
              <a:rPr lang="en-US" sz="800" dirty="0"/>
              <a:t> 1986."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=500  \\$a"R-3457-HCFA."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=504  \\$</a:t>
            </a:r>
            <a:r>
              <a:rPr lang="en-US" sz="800" dirty="0" err="1"/>
              <a:t>aBibliography</a:t>
            </a:r>
            <a:r>
              <a:rPr lang="en-US" sz="800" dirty="0"/>
              <a:t>: </a:t>
            </a:r>
            <a:r>
              <a:rPr lang="en-US" sz="800" dirty="0" err="1"/>
              <a:t>p</a:t>
            </a:r>
            <a:r>
              <a:rPr lang="en-US" sz="800" dirty="0"/>
              <a:t>. 67-73.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\0$aHospital </a:t>
            </a:r>
            <a:r>
              <a:rPr lang="en-US" sz="800" dirty="0" err="1"/>
              <a:t>patients$vClassification$xEvaluation</a:t>
            </a:r>
            <a:r>
              <a:rPr lang="en-US" sz="800" dirty="0"/>
              <a:t>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\0$aHospitals$xProspective payment.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\0$aDiagnosis related </a:t>
            </a:r>
            <a:r>
              <a:rPr lang="en-US" sz="800" dirty="0" err="1"/>
              <a:t>groups$xEvaluation</a:t>
            </a:r>
            <a:r>
              <a:rPr lang="en-US" sz="800" dirty="0"/>
              <a:t>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\2$aDiagnosis-Related Groups.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\2$aEconomics, </a:t>
            </a:r>
            <a:r>
              <a:rPr lang="en-US" sz="800" dirty="0" err="1"/>
              <a:t>Hospital$zUnited</a:t>
            </a:r>
            <a:r>
              <a:rPr lang="en-US" sz="800" dirty="0"/>
              <a:t> States.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=650  \2$aProspective Payment System.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=700  1\$aWorthman, Linda G.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=710  2\$aRand Corporation.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=710  1\$aUnited </a:t>
            </a:r>
            <a:r>
              <a:rPr lang="en-US" sz="800" dirty="0" err="1"/>
              <a:t>States.$bHealth</a:t>
            </a:r>
            <a:r>
              <a:rPr lang="en-US" sz="800" dirty="0"/>
              <a:t> Care Financing Administration.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=852  2\$bMED$cHD$hWX 157.3$iC924a 1986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=852  0\$bNET$cGEN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=856  41$uhttp://www.rand.org/pubs/reports/R3457.html$zFile viewed 12/06/2010</a:t>
            </a:r>
          </a:p>
          <a:p>
            <a:pPr defTabSz="653064">
              <a:spcBef>
                <a:spcPct val="20000"/>
              </a:spcBef>
            </a:pPr>
            <a:r>
              <a:rPr lang="en-US" sz="800" dirty="0"/>
              <a:t>=079  2\$aocn231085200</a:t>
            </a:r>
            <a:endParaRPr lang="en-US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5588086" y="11668666"/>
            <a:ext cx="5320732" cy="4092360"/>
          </a:xfrm>
          <a:prstGeom prst="rect">
            <a:avLst/>
          </a:prstGeom>
          <a:noFill/>
        </p:spPr>
        <p:txBody>
          <a:bodyPr wrap="square" lIns="65306" tIns="32653" rIns="65306" bIns="32653" rtlCol="0">
            <a:noAutofit/>
          </a:bodyPr>
          <a:lstStyle/>
          <a:p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Information is stored</a:t>
            </a:r>
            <a:b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 MARC</a:t>
            </a:r>
          </a:p>
          <a:p>
            <a:pPr marL="326532" indent="-326532">
              <a:buFont typeface="Wingdings" charset="2"/>
              <a:buChar char="§"/>
            </a:pPr>
            <a:endParaRPr lang="en-US" sz="29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326532" indent="-326532">
              <a:buFont typeface="Wingdings" charset="2"/>
              <a:buChar char="§"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MARC format is not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future-compatible</a:t>
            </a:r>
          </a:p>
          <a:p>
            <a:pPr marL="326532" indent="-326532">
              <a:buFont typeface="Wingdings" charset="2"/>
              <a:buChar char="§"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Access to related data in  other silos is manual</a:t>
            </a:r>
          </a:p>
          <a:p>
            <a:pPr marL="326532" indent="-326532">
              <a:buFont typeface="Wingdings" charset="2"/>
              <a:buChar char="§"/>
            </a:pP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261" name="Group 260"/>
          <p:cNvGrpSpPr/>
          <p:nvPr/>
        </p:nvGrpSpPr>
        <p:grpSpPr>
          <a:xfrm>
            <a:off x="1435408" y="5799416"/>
            <a:ext cx="9511511" cy="4792202"/>
            <a:chOff x="1807108" y="15970636"/>
            <a:chExt cx="12682015" cy="7188303"/>
          </a:xfrm>
        </p:grpSpPr>
        <p:grpSp>
          <p:nvGrpSpPr>
            <p:cNvPr id="47" name="Group 46"/>
            <p:cNvGrpSpPr/>
            <p:nvPr/>
          </p:nvGrpSpPr>
          <p:grpSpPr>
            <a:xfrm>
              <a:off x="5938315" y="17520139"/>
              <a:ext cx="4419600" cy="5638800"/>
              <a:chOff x="76200" y="457200"/>
              <a:chExt cx="4419600" cy="5638800"/>
            </a:xfrm>
          </p:grpSpPr>
          <p:sp>
            <p:nvSpPr>
              <p:cNvPr id="48" name="Cloud 47"/>
              <p:cNvSpPr/>
              <p:nvPr/>
            </p:nvSpPr>
            <p:spPr>
              <a:xfrm>
                <a:off x="76200" y="1447800"/>
                <a:ext cx="2743200" cy="16002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 fontScale="92500"/>
              </a:bodyPr>
              <a:lstStyle/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=100  1\$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aGoodell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, William,$d1829-1894.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=245  10$aLessons in gynecology /$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cby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William 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Goodell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=260  0\$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aPhiladelphia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:$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bD.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G. Brinton,$c1879.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650  \2$aGynecology.</a:t>
                </a:r>
              </a:p>
            </p:txBody>
          </p:sp>
          <p:cxnSp>
            <p:nvCxnSpPr>
              <p:cNvPr id="49" name="Straight Arrow Connector 48"/>
              <p:cNvCxnSpPr>
                <a:stCxn id="55" idx="0"/>
              </p:cNvCxnSpPr>
              <p:nvPr/>
            </p:nvCxnSpPr>
            <p:spPr>
              <a:xfrm flipH="1" flipV="1">
                <a:off x="2209800" y="2133600"/>
                <a:ext cx="114664" cy="14859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50" name="Group 10"/>
              <p:cNvGrpSpPr/>
              <p:nvPr/>
            </p:nvGrpSpPr>
            <p:grpSpPr>
              <a:xfrm>
                <a:off x="1742161" y="3619500"/>
                <a:ext cx="1155976" cy="2476500"/>
                <a:chOff x="1817634" y="2438400"/>
                <a:chExt cx="1155976" cy="2476500"/>
              </a:xfrm>
            </p:grpSpPr>
            <p:pic>
              <p:nvPicPr>
                <p:cNvPr id="55" name="Picture 54" descr="silo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8073" y="2438400"/>
                  <a:ext cx="1143727" cy="2476500"/>
                </a:xfrm>
                <a:prstGeom prst="rect">
                  <a:avLst/>
                </a:prstGeom>
              </p:spPr>
            </p:pic>
            <p:sp>
              <p:nvSpPr>
                <p:cNvPr id="56" name="TextBox 55"/>
                <p:cNvSpPr txBox="1"/>
                <p:nvPr/>
              </p:nvSpPr>
              <p:spPr>
                <a:xfrm>
                  <a:off x="1817634" y="3352800"/>
                  <a:ext cx="1155976" cy="738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653064"/>
                  <a:r>
                    <a:rPr lang="en-US" sz="1300" kern="0" dirty="0" err="1">
                      <a:solidFill>
                        <a:sysClr val="window" lastClr="FFFFFF">
                          <a:lumMod val="95000"/>
                        </a:sysClr>
                      </a:solidFill>
                    </a:rPr>
                    <a:t>Countway</a:t>
                  </a:r>
                  <a:endParaRPr lang="en-US" sz="1300" kern="0" dirty="0">
                    <a:solidFill>
                      <a:sysClr val="window" lastClr="FFFFFF">
                        <a:lumMod val="95000"/>
                      </a:sysClr>
                    </a:solidFill>
                  </a:endParaRPr>
                </a:p>
                <a:p>
                  <a:pPr algn="ctr" defTabSz="653064"/>
                  <a:r>
                    <a:rPr lang="en-US" sz="1300" kern="0" dirty="0">
                      <a:solidFill>
                        <a:sysClr val="window" lastClr="FFFFFF">
                          <a:lumMod val="95000"/>
                        </a:sysClr>
                      </a:solidFill>
                    </a:rPr>
                    <a:t>Library</a:t>
                  </a:r>
                  <a:endParaRPr lang="en-US" sz="1300" kern="0" dirty="0">
                    <a:solidFill>
                      <a:sysClr val="window" lastClr="FFFFFF">
                        <a:lumMod val="95000"/>
                      </a:sysClr>
                    </a:solidFill>
                  </a:endParaRPr>
                </a:p>
              </p:txBody>
            </p:sp>
          </p:grpSp>
          <p:sp>
            <p:nvSpPr>
              <p:cNvPr id="51" name="Cloud 50"/>
              <p:cNvSpPr/>
              <p:nvPr/>
            </p:nvSpPr>
            <p:spPr>
              <a:xfrm>
                <a:off x="685800" y="457200"/>
                <a:ext cx="2743200" cy="16002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 fontScale="92500" lnSpcReduction="10000"/>
              </a:bodyPr>
              <a:lstStyle/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245  04$aThe Netherlands journal of sociology =$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bSociologia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Neerlandica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=246  11$aSociologia 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Neerlandica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300  \\$a13 v. ;$c24 cm.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=310  \\$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aSemiannual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=362  0\$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aVol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 12, no. 1 (July 1976)-v. 24, no. 2 (Oct. 1988).</a:t>
                </a:r>
              </a:p>
            </p:txBody>
          </p:sp>
          <p:sp>
            <p:nvSpPr>
              <p:cNvPr id="52" name="Cloud 51"/>
              <p:cNvSpPr/>
              <p:nvPr/>
            </p:nvSpPr>
            <p:spPr>
              <a:xfrm>
                <a:off x="1752600" y="1143000"/>
                <a:ext cx="2743200" cy="16002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 fontScale="92500" lnSpcReduction="10000"/>
              </a:bodyPr>
              <a:lstStyle/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=100  1\$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aCretin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, Shan.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=245  10$aAlternative systems for case mix classification in health care financing /$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cShan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Cretin, Linda G. 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Worthman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</a:t>
                </a:r>
              </a:p>
              <a:p>
                <a:pPr marL="202949" indent="-202949" defTabSz="653064"/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=260  0\$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aSanta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 Monica, CA :$</a:t>
                </a: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bRand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,$c[1986]</a:t>
                </a:r>
              </a:p>
            </p:txBody>
          </p:sp>
          <p:cxnSp>
            <p:nvCxnSpPr>
              <p:cNvPr id="53" name="Straight Arrow Connector 52"/>
              <p:cNvCxnSpPr>
                <a:stCxn id="55" idx="0"/>
                <a:endCxn id="48" idx="1"/>
              </p:cNvCxnSpPr>
              <p:nvPr/>
            </p:nvCxnSpPr>
            <p:spPr>
              <a:xfrm flipH="1" flipV="1">
                <a:off x="1447800" y="3046296"/>
                <a:ext cx="876664" cy="57320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4" name="Straight Arrow Connector 53"/>
              <p:cNvCxnSpPr>
                <a:stCxn id="55" idx="0"/>
                <a:endCxn id="52" idx="1"/>
              </p:cNvCxnSpPr>
              <p:nvPr/>
            </p:nvCxnSpPr>
            <p:spPr>
              <a:xfrm flipV="1">
                <a:off x="2324464" y="2741496"/>
                <a:ext cx="799736" cy="87800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7" name="Group 56"/>
            <p:cNvGrpSpPr/>
            <p:nvPr/>
          </p:nvGrpSpPr>
          <p:grpSpPr>
            <a:xfrm>
              <a:off x="10801025" y="15970636"/>
              <a:ext cx="3688098" cy="5638800"/>
              <a:chOff x="4846302" y="457200"/>
              <a:chExt cx="3688098" cy="5638800"/>
            </a:xfrm>
          </p:grpSpPr>
          <p:sp>
            <p:nvSpPr>
              <p:cNvPr id="58" name="Cloud 57"/>
              <p:cNvSpPr/>
              <p:nvPr/>
            </p:nvSpPr>
            <p:spPr>
              <a:xfrm>
                <a:off x="4846302" y="1447800"/>
                <a:ext cx="2743200" cy="16002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/>
              </a:bodyPr>
              <a:lstStyle/>
              <a:p>
                <a:pPr marL="405898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Molecular Biology</a:t>
                </a:r>
                <a:endParaRPr lang="en-US" sz="700" b="1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Genetics, Molecular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Biochemical Genetic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Biology, Molecular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..</a:t>
                </a:r>
              </a:p>
            </p:txBody>
          </p:sp>
          <p:cxnSp>
            <p:nvCxnSpPr>
              <p:cNvPr id="59" name="Straight Arrow Connector 58"/>
              <p:cNvCxnSpPr>
                <a:stCxn id="65" idx="0"/>
              </p:cNvCxnSpPr>
              <p:nvPr/>
            </p:nvCxnSpPr>
            <p:spPr>
              <a:xfrm flipH="1" flipV="1">
                <a:off x="6979902" y="2133600"/>
                <a:ext cx="114664" cy="14859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60" name="Group 24"/>
              <p:cNvGrpSpPr/>
              <p:nvPr/>
            </p:nvGrpSpPr>
            <p:grpSpPr>
              <a:xfrm>
                <a:off x="6522702" y="3619500"/>
                <a:ext cx="1173498" cy="2476500"/>
                <a:chOff x="1828073" y="2438400"/>
                <a:chExt cx="1173498" cy="2476500"/>
              </a:xfrm>
            </p:grpSpPr>
            <p:pic>
              <p:nvPicPr>
                <p:cNvPr id="65" name="Picture 64" descr="silo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8073" y="2438400"/>
                  <a:ext cx="1143727" cy="2476500"/>
                </a:xfrm>
                <a:prstGeom prst="rect">
                  <a:avLst/>
                </a:prstGeom>
              </p:spPr>
            </p:pic>
            <p:sp>
              <p:nvSpPr>
                <p:cNvPr id="66" name="TextBox 65"/>
                <p:cNvSpPr txBox="1"/>
                <p:nvPr/>
              </p:nvSpPr>
              <p:spPr>
                <a:xfrm>
                  <a:off x="1858570" y="3352800"/>
                  <a:ext cx="1143001" cy="10387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653064"/>
                  <a:r>
                    <a:rPr lang="en-US" sz="1300" kern="0" dirty="0">
                      <a:solidFill>
                        <a:sysClr val="window" lastClr="FFFFFF">
                          <a:lumMod val="95000"/>
                        </a:sysClr>
                      </a:solidFill>
                    </a:rPr>
                    <a:t>Medical Subject Headings</a:t>
                  </a:r>
                  <a:endParaRPr lang="en-US" sz="1300" kern="0" dirty="0">
                    <a:solidFill>
                      <a:sysClr val="window" lastClr="FFFFFF">
                        <a:lumMod val="95000"/>
                      </a:sysClr>
                    </a:solidFill>
                  </a:endParaRPr>
                </a:p>
              </p:txBody>
            </p:sp>
          </p:grpSp>
          <p:sp>
            <p:nvSpPr>
              <p:cNvPr id="61" name="Cloud 60"/>
              <p:cNvSpPr/>
              <p:nvPr/>
            </p:nvSpPr>
            <p:spPr>
              <a:xfrm>
                <a:off x="5334000" y="457200"/>
                <a:ext cx="2392698" cy="15240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/>
              </a:bodyPr>
              <a:lstStyle/>
              <a:p>
                <a:pPr marL="405898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Medicine</a:t>
                </a:r>
                <a:endParaRPr lang="en-US" sz="700" b="1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Specialty, Medical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Medical Specialty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...</a:t>
                </a:r>
              </a:p>
            </p:txBody>
          </p:sp>
          <p:sp>
            <p:nvSpPr>
              <p:cNvPr id="62" name="Cloud 61"/>
              <p:cNvSpPr/>
              <p:nvPr/>
            </p:nvSpPr>
            <p:spPr>
              <a:xfrm>
                <a:off x="6522702" y="1143000"/>
                <a:ext cx="2011698" cy="16764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 lnSpcReduction="10000"/>
              </a:bodyPr>
              <a:lstStyle/>
              <a:p>
                <a:pPr marL="405898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Neoplasms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Tumors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Cancer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Benign Neoplasms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...</a:t>
                </a:r>
              </a:p>
            </p:txBody>
          </p:sp>
          <p:cxnSp>
            <p:nvCxnSpPr>
              <p:cNvPr id="63" name="Straight Arrow Connector 62"/>
              <p:cNvCxnSpPr>
                <a:stCxn id="65" idx="0"/>
                <a:endCxn id="58" idx="1"/>
              </p:cNvCxnSpPr>
              <p:nvPr/>
            </p:nvCxnSpPr>
            <p:spPr>
              <a:xfrm flipH="1" flipV="1">
                <a:off x="6217902" y="3046296"/>
                <a:ext cx="876664" cy="57320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4" name="Straight Arrow Connector 63"/>
              <p:cNvCxnSpPr>
                <a:stCxn id="65" idx="0"/>
                <a:endCxn id="62" idx="1"/>
              </p:cNvCxnSpPr>
              <p:nvPr/>
            </p:nvCxnSpPr>
            <p:spPr>
              <a:xfrm flipV="1">
                <a:off x="7094566" y="2817615"/>
                <a:ext cx="433985" cy="80188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101" name="Group 100"/>
            <p:cNvGrpSpPr/>
            <p:nvPr/>
          </p:nvGrpSpPr>
          <p:grpSpPr>
            <a:xfrm>
              <a:off x="1807108" y="15996139"/>
              <a:ext cx="3688098" cy="5715000"/>
              <a:chOff x="1752600" y="533400"/>
              <a:chExt cx="3688098" cy="5715000"/>
            </a:xfrm>
          </p:grpSpPr>
          <p:sp>
            <p:nvSpPr>
              <p:cNvPr id="102" name="Cloud 101"/>
              <p:cNvSpPr/>
              <p:nvPr/>
            </p:nvSpPr>
            <p:spPr>
              <a:xfrm>
                <a:off x="1752600" y="1524000"/>
                <a:ext cx="2743200" cy="16002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/>
              </a:bodyPr>
              <a:lstStyle/>
              <a:p>
                <a:pPr marL="405898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Loeb, Sophia</a:t>
                </a:r>
                <a:endParaRPr lang="en-US" sz="700" b="1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Loeb, Sophie Irene Simon</a:t>
                </a:r>
                <a:endParaRPr lang="en-US" sz="700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Simon-Loeb, Sophie Irene</a:t>
                </a:r>
              </a:p>
              <a:p>
                <a:pPr marL="405898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..</a:t>
                </a:r>
              </a:p>
            </p:txBody>
          </p:sp>
          <p:cxnSp>
            <p:nvCxnSpPr>
              <p:cNvPr id="103" name="Straight Arrow Connector 102"/>
              <p:cNvCxnSpPr/>
              <p:nvPr/>
            </p:nvCxnSpPr>
            <p:spPr>
              <a:xfrm flipH="1" flipV="1">
                <a:off x="3505202" y="2362200"/>
                <a:ext cx="322600" cy="148590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104" name="Group 3"/>
              <p:cNvGrpSpPr/>
              <p:nvPr/>
            </p:nvGrpSpPr>
            <p:grpSpPr>
              <a:xfrm>
                <a:off x="3048000" y="3848100"/>
                <a:ext cx="1600200" cy="2400300"/>
                <a:chOff x="1828073" y="2438400"/>
                <a:chExt cx="1173498" cy="2476500"/>
              </a:xfrm>
            </p:grpSpPr>
            <p:pic>
              <p:nvPicPr>
                <p:cNvPr id="109" name="Picture 4" descr="silo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28073" y="2438400"/>
                  <a:ext cx="1143727" cy="2476500"/>
                </a:xfrm>
                <a:prstGeom prst="rect">
                  <a:avLst/>
                </a:prstGeom>
              </p:spPr>
            </p:pic>
            <p:sp>
              <p:nvSpPr>
                <p:cNvPr id="110" name="TextBox 109"/>
                <p:cNvSpPr txBox="1"/>
                <p:nvPr/>
              </p:nvSpPr>
              <p:spPr>
                <a:xfrm>
                  <a:off x="1858571" y="3352800"/>
                  <a:ext cx="1143000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/>
                </a:bodyPr>
                <a:lstStyle/>
                <a:p>
                  <a:pPr algn="ctr" defTabSz="653064"/>
                  <a:r>
                    <a:rPr lang="en-US" sz="1300" kern="0" dirty="0">
                      <a:solidFill>
                        <a:sysClr val="window" lastClr="FFFFFF">
                          <a:lumMod val="95000"/>
                        </a:sysClr>
                      </a:solidFill>
                    </a:rPr>
                    <a:t>Virtual International Authority File</a:t>
                  </a:r>
                  <a:endParaRPr lang="en-US" sz="1300" kern="0" dirty="0">
                    <a:solidFill>
                      <a:sysClr val="window" lastClr="FFFFFF">
                        <a:lumMod val="95000"/>
                      </a:sysClr>
                    </a:solidFill>
                  </a:endParaRPr>
                </a:p>
              </p:txBody>
            </p:sp>
          </p:grpSp>
          <p:sp>
            <p:nvSpPr>
              <p:cNvPr id="105" name="Cloud 104"/>
              <p:cNvSpPr/>
              <p:nvPr/>
            </p:nvSpPr>
            <p:spPr>
              <a:xfrm>
                <a:off x="2240298" y="533400"/>
                <a:ext cx="2392698" cy="15240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/>
              </a:bodyPr>
              <a:lstStyle/>
              <a:p>
                <a:pPr marL="82767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Twain, Mark</a:t>
                </a:r>
                <a:endParaRPr lang="en-US" sz="700" b="1" kern="0" dirty="0">
                  <a:solidFill>
                    <a:sysClr val="window" lastClr="FFFFFF"/>
                  </a:solidFill>
                  <a:latin typeface="Calibri"/>
                </a:endParaRP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Clemens, Samuel L.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Clemens, Samuel Langhorne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 err="1">
                    <a:solidFill>
                      <a:sysClr val="window" lastClr="FFFFFF"/>
                    </a:solidFill>
                    <a:latin typeface="Calibri"/>
                  </a:rPr>
                  <a:t>Contes</a:t>
                </a: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, Louis de</a:t>
                </a:r>
              </a:p>
            </p:txBody>
          </p:sp>
          <p:sp>
            <p:nvSpPr>
              <p:cNvPr id="106" name="Cloud 105"/>
              <p:cNvSpPr/>
              <p:nvPr/>
            </p:nvSpPr>
            <p:spPr>
              <a:xfrm>
                <a:off x="3429000" y="1219200"/>
                <a:ext cx="2011698" cy="1676400"/>
              </a:xfrm>
              <a:prstGeom prst="cloud">
                <a:avLst/>
              </a:prstGeom>
              <a:gradFill rotWithShape="1">
                <a:gsLst>
                  <a:gs pos="0">
                    <a:srgbClr val="72A376">
                      <a:shade val="51000"/>
                      <a:satMod val="130000"/>
                    </a:srgbClr>
                  </a:gs>
                  <a:gs pos="80000">
                    <a:srgbClr val="72A376">
                      <a:shade val="93000"/>
                      <a:satMod val="130000"/>
                    </a:srgbClr>
                  </a:gs>
                  <a:gs pos="100000">
                    <a:srgbClr val="72A376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72A376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lIns="0" rIns="0" rtlCol="0" anchor="ctr">
                <a:normAutofit lnSpcReduction="10000"/>
              </a:bodyPr>
              <a:lstStyle/>
              <a:p>
                <a:pPr marL="82767" indent="-82767" defTabSz="653064"/>
                <a:r>
                  <a:rPr lang="en-US" sz="700" b="1" kern="0" dirty="0">
                    <a:solidFill>
                      <a:sysClr val="window" lastClr="FFFFFF"/>
                    </a:solidFill>
                    <a:latin typeface="Calibri"/>
                  </a:rPr>
                  <a:t>American Medical Association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A.M.A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AMA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Medical Association</a:t>
                </a:r>
              </a:p>
              <a:p>
                <a:pPr marL="82767" indent="-82767" defTabSz="653064">
                  <a:buFont typeface="Arial"/>
                  <a:buChar char="•"/>
                </a:pPr>
                <a:r>
                  <a:rPr lang="en-US" sz="700" kern="0" dirty="0">
                    <a:solidFill>
                      <a:sysClr val="window" lastClr="FFFFFF"/>
                    </a:solidFill>
                    <a:latin typeface="Calibri"/>
                  </a:rPr>
                  <a:t>…</a:t>
                </a:r>
              </a:p>
            </p:txBody>
          </p:sp>
          <p:cxnSp>
            <p:nvCxnSpPr>
              <p:cNvPr id="107" name="Straight Arrow Connector 106"/>
              <p:cNvCxnSpPr>
                <a:endCxn id="102" idx="1"/>
              </p:cNvCxnSpPr>
              <p:nvPr/>
            </p:nvCxnSpPr>
            <p:spPr>
              <a:xfrm flipH="1" flipV="1">
                <a:off x="3124200" y="3122496"/>
                <a:ext cx="703602" cy="72560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8" name="Straight Arrow Connector 107"/>
              <p:cNvCxnSpPr>
                <a:endCxn id="106" idx="1"/>
              </p:cNvCxnSpPr>
              <p:nvPr/>
            </p:nvCxnSpPr>
            <p:spPr>
              <a:xfrm flipV="1">
                <a:off x="3827802" y="2893815"/>
                <a:ext cx="607047" cy="954285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72A376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grpSp>
        <p:nvGrpSpPr>
          <p:cNvPr id="112" name="Group 111"/>
          <p:cNvGrpSpPr/>
          <p:nvPr/>
        </p:nvGrpSpPr>
        <p:grpSpPr>
          <a:xfrm>
            <a:off x="3408994" y="16397656"/>
            <a:ext cx="6740740" cy="4512733"/>
            <a:chOff x="156347" y="76200"/>
            <a:chExt cx="8987653" cy="6769100"/>
          </a:xfrm>
        </p:grpSpPr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347" y="304800"/>
              <a:ext cx="7463653" cy="5029200"/>
            </a:xfrm>
            <a:prstGeom prst="rect">
              <a:avLst/>
            </a:prstGeom>
            <a:scene3d>
              <a:camera prst="perspectiveRight"/>
              <a:lightRig rig="threePt" dir="t"/>
            </a:scene3d>
          </p:spPr>
        </p:pic>
        <p:pic>
          <p:nvPicPr>
            <p:cNvPr id="114" name="Picture 1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1400" y="76200"/>
              <a:ext cx="5562600" cy="3942285"/>
            </a:xfrm>
            <a:prstGeom prst="rect">
              <a:avLst/>
            </a:prstGeom>
          </p:spPr>
        </p:pic>
        <p:cxnSp>
          <p:nvCxnSpPr>
            <p:cNvPr id="115" name="Curved Connector 114"/>
            <p:cNvCxnSpPr/>
            <p:nvPr/>
          </p:nvCxnSpPr>
          <p:spPr>
            <a:xfrm rot="5400000" flipH="1" flipV="1">
              <a:off x="2667000" y="2514600"/>
              <a:ext cx="1371600" cy="914400"/>
            </a:xfrm>
            <a:prstGeom prst="curvedConnector3">
              <a:avLst>
                <a:gd name="adj1" fmla="val 50000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16" name="Picture 1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14800" y="4300989"/>
              <a:ext cx="4419600" cy="2544311"/>
            </a:xfrm>
            <a:prstGeom prst="rect">
              <a:avLst/>
            </a:prstGeom>
          </p:spPr>
        </p:pic>
        <p:cxnSp>
          <p:nvCxnSpPr>
            <p:cNvPr id="117" name="Curved Connector 116"/>
            <p:cNvCxnSpPr/>
            <p:nvPr/>
          </p:nvCxnSpPr>
          <p:spPr>
            <a:xfrm>
              <a:off x="4191000" y="3886200"/>
              <a:ext cx="990600" cy="762000"/>
            </a:xfrm>
            <a:prstGeom prst="curvedConnector3">
              <a:avLst>
                <a:gd name="adj1" fmla="val 50000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22487901" y="6109360"/>
            <a:ext cx="6515100" cy="4223109"/>
            <a:chOff x="228600" y="194358"/>
            <a:chExt cx="8686800" cy="6334664"/>
          </a:xfrm>
        </p:grpSpPr>
        <p:pic>
          <p:nvPicPr>
            <p:cNvPr id="125" name="Picture 12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8600" y="381000"/>
              <a:ext cx="7284162" cy="5867400"/>
            </a:xfrm>
            <a:prstGeom prst="rect">
              <a:avLst/>
            </a:prstGeom>
            <a:scene3d>
              <a:camera prst="perspectiveRight"/>
              <a:lightRig rig="threePt" dir="t"/>
            </a:scene3d>
          </p:spPr>
        </p:pic>
        <p:pic>
          <p:nvPicPr>
            <p:cNvPr id="126" name="Picture 12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19600" y="3581400"/>
              <a:ext cx="4495800" cy="2947622"/>
            </a:xfrm>
            <a:prstGeom prst="rect">
              <a:avLst/>
            </a:prstGeom>
          </p:spPr>
        </p:pic>
        <p:cxnSp>
          <p:nvCxnSpPr>
            <p:cNvPr id="127" name="Curved Connector 126"/>
            <p:cNvCxnSpPr/>
            <p:nvPr/>
          </p:nvCxnSpPr>
          <p:spPr>
            <a:xfrm flipV="1">
              <a:off x="2590800" y="5080000"/>
              <a:ext cx="2286000" cy="609600"/>
            </a:xfrm>
            <a:prstGeom prst="curvedConnector3">
              <a:avLst>
                <a:gd name="adj1" fmla="val 50000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8" name="Picture 127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438400" y="194358"/>
              <a:ext cx="6349322" cy="3022600"/>
            </a:xfrm>
            <a:prstGeom prst="rect">
              <a:avLst/>
            </a:prstGeom>
          </p:spPr>
        </p:pic>
        <p:cxnSp>
          <p:nvCxnSpPr>
            <p:cNvPr id="129" name="Curved Connector 128"/>
            <p:cNvCxnSpPr/>
            <p:nvPr/>
          </p:nvCxnSpPr>
          <p:spPr>
            <a:xfrm rot="5400000" flipH="1" flipV="1">
              <a:off x="6134100" y="4076700"/>
              <a:ext cx="2819400" cy="1524000"/>
            </a:xfrm>
            <a:prstGeom prst="curvedConnector3">
              <a:avLst>
                <a:gd name="adj1" fmla="val 50000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>
            <a:off x="24423473" y="10969725"/>
            <a:ext cx="6600917" cy="4055533"/>
            <a:chOff x="31979145" y="22653384"/>
            <a:chExt cx="8801223" cy="6083300"/>
          </a:xfrm>
        </p:grpSpPr>
        <p:pic>
          <p:nvPicPr>
            <p:cNvPr id="130" name="Picture 12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979145" y="22805784"/>
              <a:ext cx="7284162" cy="5867400"/>
            </a:xfrm>
            <a:prstGeom prst="rect">
              <a:avLst/>
            </a:prstGeom>
            <a:scene3d>
              <a:camera prst="perspectiveRight"/>
              <a:lightRig rig="threePt" dir="t"/>
            </a:scene3d>
          </p:spPr>
        </p:pic>
        <p:pic>
          <p:nvPicPr>
            <p:cNvPr id="131" name="Picture 13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703545" y="22653384"/>
              <a:ext cx="3949700" cy="2903092"/>
            </a:xfrm>
            <a:prstGeom prst="rect">
              <a:avLst/>
            </a:prstGeom>
          </p:spPr>
        </p:pic>
        <p:pic>
          <p:nvPicPr>
            <p:cNvPr id="132" name="Picture 13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4646145" y="26310984"/>
              <a:ext cx="6134223" cy="24257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133" name="Curved Connector 132"/>
            <p:cNvCxnSpPr/>
            <p:nvPr/>
          </p:nvCxnSpPr>
          <p:spPr>
            <a:xfrm flipV="1">
              <a:off x="34265145" y="23872584"/>
              <a:ext cx="2743200" cy="2438400"/>
            </a:xfrm>
            <a:prstGeom prst="curvedConnector3">
              <a:avLst>
                <a:gd name="adj1" fmla="val 50000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urved Connector 133"/>
            <p:cNvCxnSpPr>
              <a:endCxn id="132" idx="0"/>
            </p:cNvCxnSpPr>
            <p:nvPr/>
          </p:nvCxnSpPr>
          <p:spPr>
            <a:xfrm rot="5400000">
              <a:off x="37551301" y="25406140"/>
              <a:ext cx="1066800" cy="742888"/>
            </a:xfrm>
            <a:prstGeom prst="curvedConnector3">
              <a:avLst>
                <a:gd name="adj1" fmla="val 41098"/>
              </a:avLst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0" name="TextBox 199"/>
          <p:cNvSpPr txBox="1"/>
          <p:nvPr/>
        </p:nvSpPr>
        <p:spPr>
          <a:xfrm>
            <a:off x="22190910" y="4943636"/>
            <a:ext cx="3789915" cy="589164"/>
          </a:xfrm>
          <a:prstGeom prst="rect">
            <a:avLst/>
          </a:prstGeom>
          <a:noFill/>
        </p:spPr>
        <p:txBody>
          <a:bodyPr wrap="none" lIns="65306" tIns="32653" rIns="65306" bIns="32653" rtlCol="0">
            <a:spAutoFit/>
          </a:bodyPr>
          <a:lstStyle/>
          <a:p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Opening the silos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1582640" y="4943635"/>
            <a:ext cx="6134883" cy="619942"/>
          </a:xfrm>
          <a:prstGeom prst="rect">
            <a:avLst/>
          </a:prstGeom>
          <a:noFill/>
        </p:spPr>
        <p:txBody>
          <a:bodyPr wrap="none" lIns="65306" tIns="32653" rIns="65306" bIns="32653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Information resides in silos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11937247" y="4943636"/>
            <a:ext cx="6107882" cy="3343764"/>
          </a:xfrm>
          <a:prstGeom prst="rect">
            <a:avLst/>
          </a:prstGeom>
          <a:noFill/>
        </p:spPr>
        <p:txBody>
          <a:bodyPr wrap="none" lIns="65306" tIns="32653" rIns="65306" bIns="32653" rtlCol="0">
            <a:spAutoFit/>
          </a:bodyPr>
          <a:lstStyle/>
          <a:p>
            <a:pPr marL="326532" indent="-326532"/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Linked Open Data</a:t>
            </a:r>
          </a:p>
          <a:p>
            <a:pPr marL="326532" indent="-326532">
              <a:buFont typeface="Wingdings" charset="2"/>
              <a:buChar char="§"/>
            </a:pPr>
            <a:endParaRPr lang="en-US" sz="34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326532" indent="-326532">
              <a:buFont typeface="Wingdings" charset="2"/>
              <a:buChar char="§"/>
            </a:pPr>
            <a:r>
              <a:rPr lang="en-US" sz="2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RDF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for representing information: </a:t>
            </a:r>
            <a:b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triples, triples, triple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</a:t>
            </a:r>
          </a:p>
          <a:p>
            <a:pPr marL="326532" indent="-326532">
              <a:buFont typeface="Wingdings" charset="2"/>
              <a:buChar char="§"/>
            </a:pPr>
            <a:r>
              <a:rPr lang="en-US" sz="2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OWL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for expressing ontologies</a:t>
            </a:r>
          </a:p>
          <a:p>
            <a:pPr marL="326532" indent="-326532">
              <a:buFont typeface="Wingdings" charset="2"/>
              <a:buChar char="§"/>
            </a:pPr>
            <a:r>
              <a:rPr lang="en-US" sz="2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SPARQL, 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for querying </a:t>
            </a:r>
            <a:r>
              <a:rPr 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RDF</a:t>
            </a:r>
            <a:endParaRPr lang="en-US" sz="29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326532" indent="-326532">
              <a:buFont typeface="Wingdings" charset="2"/>
              <a:buChar char="§"/>
            </a:pPr>
            <a:r>
              <a:rPr 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Published 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on the Web using </a:t>
            </a:r>
            <a:r>
              <a:rPr lang="en-US" sz="2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URLs</a:t>
            </a:r>
          </a:p>
        </p:txBody>
      </p:sp>
      <p:pic>
        <p:nvPicPr>
          <p:cNvPr id="204" name="Picture 7" descr="w3c_shop.jpe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831377" y="6011173"/>
            <a:ext cx="2232422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9" name="TextBox 228"/>
          <p:cNvSpPr txBox="1"/>
          <p:nvPr/>
        </p:nvSpPr>
        <p:spPr>
          <a:xfrm>
            <a:off x="11937246" y="16281524"/>
            <a:ext cx="9298834" cy="589164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MARC to RDF conversion using eagle-i</a:t>
            </a:r>
          </a:p>
        </p:txBody>
      </p:sp>
      <p:grpSp>
        <p:nvGrpSpPr>
          <p:cNvPr id="242" name="Group 241"/>
          <p:cNvGrpSpPr/>
          <p:nvPr/>
        </p:nvGrpSpPr>
        <p:grpSpPr>
          <a:xfrm>
            <a:off x="15376898" y="17671697"/>
            <a:ext cx="5772150" cy="3224887"/>
            <a:chOff x="457200" y="533400"/>
            <a:chExt cx="7696200" cy="4837328"/>
          </a:xfrm>
        </p:grpSpPr>
        <p:grpSp>
          <p:nvGrpSpPr>
            <p:cNvPr id="243" name="Group 16"/>
            <p:cNvGrpSpPr/>
            <p:nvPr/>
          </p:nvGrpSpPr>
          <p:grpSpPr>
            <a:xfrm>
              <a:off x="609600" y="2083474"/>
              <a:ext cx="4572000" cy="2296908"/>
              <a:chOff x="2171700" y="2083474"/>
              <a:chExt cx="4572000" cy="2296908"/>
            </a:xfrm>
          </p:grpSpPr>
          <p:sp>
            <p:nvSpPr>
              <p:cNvPr id="252" name="Rectangle 251"/>
              <p:cNvSpPr/>
              <p:nvPr/>
            </p:nvSpPr>
            <p:spPr>
              <a:xfrm>
                <a:off x="2171700" y="2464473"/>
                <a:ext cx="4572000" cy="1915909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rgbClr val="72A376"/>
                </a:solidFill>
                <a:prstDash val="solid"/>
              </a:ln>
              <a:effectLst/>
            </p:spPr>
            <p:txBody>
              <a:bodyPr wrap="square">
                <a:spAutoFit/>
              </a:bodyPr>
              <a:lstStyle/>
              <a:p>
                <a:pPr defTabSz="653064"/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100 1   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aCretin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, Shan.</a:t>
                </a:r>
              </a:p>
              <a:p>
                <a:pPr marL="492066" indent="-492066" defTabSz="653064">
                  <a:tabLst>
                    <a:tab pos="492066" algn="l"/>
                  </a:tabLst>
                </a:pP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245 10 $$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aAlternative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 systems for case mix classification in health care financing /$$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cShan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 Cretin, Linda G. 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Worthman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.</a:t>
                </a:r>
              </a:p>
              <a:p>
                <a:pPr defTabSz="653064"/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650  2 $$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aDiagnosis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-Related Groups</a:t>
                </a:r>
              </a:p>
              <a:p>
                <a:pPr defTabSz="653064"/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650  2 $$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aEconomics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, Hospital</a:t>
                </a:r>
              </a:p>
              <a:p>
                <a:pPr defTabSz="653064"/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650  2 $$</a:t>
                </a:r>
                <a:r>
                  <a:rPr lang="en-US" sz="1100" kern="0" dirty="0" err="1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aProspective</a:t>
                </a:r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 Payment System</a:t>
                </a:r>
              </a:p>
            </p:txBody>
          </p:sp>
          <p:sp>
            <p:nvSpPr>
              <p:cNvPr id="253" name="TextBox 252"/>
              <p:cNvSpPr txBox="1"/>
              <p:nvPr/>
            </p:nvSpPr>
            <p:spPr>
              <a:xfrm>
                <a:off x="2171700" y="2083474"/>
                <a:ext cx="4572000" cy="392415"/>
              </a:xfrm>
              <a:prstGeom prst="rect">
                <a:avLst/>
              </a:prstGeom>
              <a:solidFill>
                <a:srgbClr val="B0CCB0"/>
              </a:solidFill>
              <a:ln w="25400" cap="flat" cmpd="sng" algn="ctr">
                <a:solidFill>
                  <a:srgbClr val="B0CCB0">
                    <a:shade val="50000"/>
                  </a:srgbClr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/>
              <a:p>
                <a:pPr algn="ctr" defTabSz="653064"/>
                <a:r>
                  <a:rPr lang="en-US" sz="1100" kern="0" dirty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Arial"/>
                    <a:cs typeface="Arial"/>
                  </a:rPr>
                  <a:t>MARC</a:t>
                </a:r>
                <a:endPara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244" name="Rectangle 243"/>
            <p:cNvSpPr/>
            <p:nvPr/>
          </p:nvSpPr>
          <p:spPr>
            <a:xfrm>
              <a:off x="609600" y="533400"/>
              <a:ext cx="7543800" cy="900246"/>
            </a:xfrm>
            <a:prstGeom prst="rect">
              <a:avLst/>
            </a:prstGeom>
            <a:solidFill>
              <a:srgbClr val="A8CDD7"/>
            </a:solidFill>
            <a:ln w="25400" cap="flat" cmpd="sng" algn="ctr">
              <a:solidFill>
                <a:srgbClr val="A8CDD7">
                  <a:shade val="50000"/>
                </a:srgbClr>
              </a:solidFill>
              <a:prstDash val="solid"/>
            </a:ln>
            <a:effectLst/>
          </p:spPr>
          <p:txBody>
            <a:bodyPr wrap="square">
              <a:spAutoFit/>
            </a:bodyPr>
            <a:lstStyle/>
            <a:p>
              <a:pPr defTabSz="653064">
                <a:tabLst>
                  <a:tab pos="2162143" algn="l"/>
                </a:tabLst>
              </a:pP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&lt;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dcterms:creator rdf:resource="http://blink.countway.harvard.edu/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i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	0000013a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-bdc5-e2a7-12b3-349d80000000"/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&gt;</a:t>
              </a:r>
            </a:p>
            <a:p>
              <a:pPr defTabSz="653064">
                <a:tabLst>
                  <a:tab pos="2162143" algn="l"/>
                </a:tabLst>
              </a:pP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&lt;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rdf:type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 rdf:resource="http://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purl.org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/ontology/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bibo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/Document"/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&gt;</a:t>
              </a:r>
              <a:endParaRPr lang="en-US" sz="11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/>
                <a:cs typeface="Arial"/>
              </a:endParaRPr>
            </a:p>
          </p:txBody>
        </p:sp>
        <p:sp>
          <p:nvSpPr>
            <p:cNvPr id="245" name="Left Brace 244"/>
            <p:cNvSpPr/>
            <p:nvPr/>
          </p:nvSpPr>
          <p:spPr>
            <a:xfrm rot="5400000">
              <a:off x="2514600" y="-609601"/>
              <a:ext cx="838200" cy="4953000"/>
            </a:xfrm>
            <a:prstGeom prst="leftBrace">
              <a:avLst>
                <a:gd name="adj1" fmla="val 53647"/>
                <a:gd name="adj2" fmla="val 49359"/>
              </a:avLst>
            </a:prstGeom>
            <a:noFill/>
            <a:ln w="25400" cap="flat" cmpd="sng" algn="ctr">
              <a:solidFill>
                <a:srgbClr val="72A37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653064"/>
              <a:endParaRPr lang="en-US" sz="11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/>
                <a:cs typeface="Arial"/>
              </a:endParaRPr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5410200" y="2666999"/>
              <a:ext cx="2743200" cy="1408078"/>
            </a:xfrm>
            <a:prstGeom prst="rect">
              <a:avLst/>
            </a:prstGeom>
            <a:solidFill>
              <a:srgbClr val="A8CDD7"/>
            </a:solidFill>
            <a:ln w="25400" cap="flat" cmpd="sng" algn="ctr">
              <a:solidFill>
                <a:srgbClr val="A8CDD7">
                  <a:shade val="50000"/>
                </a:srgbClr>
              </a:solidFill>
              <a:prstDash val="solid"/>
            </a:ln>
            <a:effectLst/>
          </p:spPr>
          <p:txBody>
            <a:bodyPr wrap="square">
              <a:spAutoFit/>
            </a:bodyPr>
            <a:lstStyle/>
            <a:p>
              <a:pPr marL="246033" indent="-246033" defTabSz="653064">
                <a:tabLst>
                  <a:tab pos="246033" algn="l"/>
                </a:tabLst>
              </a:pP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&lt;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rdfs:label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&gt;</a:t>
              </a:r>
            </a:p>
            <a:p>
              <a:pPr marL="246033" indent="-246033" defTabSz="653064">
                <a:tabLst>
                  <a:tab pos="246033" algn="l"/>
                </a:tabLst>
              </a:pP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	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Alternative 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systems for case mix classification in health care financing 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</a:t>
              </a:r>
            </a:p>
            <a:p>
              <a:pPr marL="246033" indent="-246033" defTabSz="653064">
                <a:tabLst>
                  <a:tab pos="246033" algn="l"/>
                </a:tabLst>
              </a:pP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&lt;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rdfs:label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&gt;</a:t>
              </a:r>
            </a:p>
          </p:txBody>
        </p:sp>
        <p:sp>
          <p:nvSpPr>
            <p:cNvPr id="247" name="Rounded Rectangle 246"/>
            <p:cNvSpPr/>
            <p:nvPr/>
          </p:nvSpPr>
          <p:spPr>
            <a:xfrm>
              <a:off x="1371600" y="2743200"/>
              <a:ext cx="3733800" cy="533400"/>
            </a:xfrm>
            <a:prstGeom prst="roundRect">
              <a:avLst/>
            </a:prstGeom>
            <a:gradFill flip="none" rotWithShape="1">
              <a:gsLst>
                <a:gs pos="0">
                  <a:srgbClr val="CEC597">
                    <a:shade val="51000"/>
                    <a:satMod val="130000"/>
                    <a:alpha val="50000"/>
                  </a:srgbClr>
                </a:gs>
                <a:gs pos="80000">
                  <a:srgbClr val="CEC597">
                    <a:shade val="93000"/>
                    <a:satMod val="130000"/>
                    <a:alpha val="50000"/>
                  </a:srgbClr>
                </a:gs>
                <a:gs pos="100000">
                  <a:srgbClr val="CEC597">
                    <a:shade val="94000"/>
                    <a:satMod val="135000"/>
                    <a:alpha val="50000"/>
                  </a:srgbClr>
                </a:gs>
              </a:gsLst>
              <a:lin ang="16200000" scaled="0"/>
              <a:tileRect/>
            </a:gradFill>
            <a:ln w="9525" cap="flat" cmpd="sng" algn="ctr">
              <a:solidFill>
                <a:srgbClr val="CEC597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53064"/>
              <a:endParaRPr lang="en-US" sz="11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/>
                <a:cs typeface="Arial"/>
              </a:endParaRPr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609600" y="4724398"/>
              <a:ext cx="7543800" cy="646330"/>
            </a:xfrm>
            <a:prstGeom prst="rect">
              <a:avLst/>
            </a:prstGeom>
            <a:solidFill>
              <a:srgbClr val="A8CDD7"/>
            </a:solidFill>
            <a:ln w="25400" cap="flat" cmpd="sng" algn="ctr">
              <a:solidFill>
                <a:srgbClr val="A8CDD7">
                  <a:shade val="50000"/>
                </a:srgbClr>
              </a:solidFill>
              <a:prstDash val="solid"/>
            </a:ln>
            <a:effectLst/>
          </p:spPr>
          <p:txBody>
            <a:bodyPr wrap="square">
              <a:spAutoFit/>
            </a:bodyPr>
            <a:lstStyle/>
            <a:p>
              <a:pPr marL="2119059" indent="-2119059" defTabSz="653064"/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&lt;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dcterms:subject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 rdf:resource="http://blink.countway.harvard.edu/</a:t>
              </a:r>
              <a:r>
                <a:rPr lang="en-US" sz="1100" kern="0" dirty="0" err="1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i</a:t>
              </a:r>
              <a:r>
                <a:rPr lang="en-US" sz="11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rial"/>
                  <a:cs typeface="Arial"/>
                </a:rPr>
                <a:t>/0000013a-e1e9-a658-8b2f-b78f80000000"/&gt;</a:t>
              </a:r>
            </a:p>
          </p:txBody>
        </p:sp>
        <p:cxnSp>
          <p:nvCxnSpPr>
            <p:cNvPr id="249" name="Straight Arrow Connector 248"/>
            <p:cNvCxnSpPr>
              <a:stCxn id="247" idx="3"/>
              <a:endCxn id="246" idx="1"/>
            </p:cNvCxnSpPr>
            <p:nvPr/>
          </p:nvCxnSpPr>
          <p:spPr>
            <a:xfrm>
              <a:off x="5105400" y="3009899"/>
              <a:ext cx="304800" cy="361140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250" name="Rounded Rectangle 249"/>
            <p:cNvSpPr/>
            <p:nvPr/>
          </p:nvSpPr>
          <p:spPr>
            <a:xfrm>
              <a:off x="1295400" y="3733800"/>
              <a:ext cx="2286000" cy="304800"/>
            </a:xfrm>
            <a:prstGeom prst="roundRect">
              <a:avLst/>
            </a:prstGeom>
            <a:gradFill flip="none" rotWithShape="1">
              <a:gsLst>
                <a:gs pos="0">
                  <a:srgbClr val="CEC597">
                    <a:shade val="51000"/>
                    <a:satMod val="130000"/>
                    <a:alpha val="50000"/>
                  </a:srgbClr>
                </a:gs>
                <a:gs pos="80000">
                  <a:srgbClr val="CEC597">
                    <a:shade val="93000"/>
                    <a:satMod val="130000"/>
                    <a:alpha val="50000"/>
                  </a:srgbClr>
                </a:gs>
                <a:gs pos="100000">
                  <a:srgbClr val="CEC597">
                    <a:shade val="94000"/>
                    <a:satMod val="135000"/>
                    <a:alpha val="50000"/>
                  </a:srgbClr>
                </a:gs>
              </a:gsLst>
              <a:lin ang="16200000" scaled="0"/>
              <a:tileRect/>
            </a:gradFill>
            <a:ln w="9525" cap="flat" cmpd="sng" algn="ctr">
              <a:solidFill>
                <a:srgbClr val="CEC597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653064"/>
              <a:endParaRPr lang="en-US" sz="11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Arial"/>
                <a:cs typeface="Arial"/>
              </a:endParaRPr>
            </a:p>
          </p:txBody>
        </p:sp>
        <p:cxnSp>
          <p:nvCxnSpPr>
            <p:cNvPr id="251" name="Straight Arrow Connector 250"/>
            <p:cNvCxnSpPr>
              <a:stCxn id="250" idx="2"/>
              <a:endCxn id="248" idx="0"/>
            </p:cNvCxnSpPr>
            <p:nvPr/>
          </p:nvCxnSpPr>
          <p:spPr>
            <a:xfrm rot="16200000" flipH="1">
              <a:off x="3067050" y="3409947"/>
              <a:ext cx="685800" cy="1943100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pic>
        <p:nvPicPr>
          <p:cNvPr id="254" name="Picture 253" descr="eaglei-bucky-ball-grey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633779" y="18027297"/>
            <a:ext cx="2857500" cy="2540000"/>
          </a:xfrm>
          <a:prstGeom prst="rect">
            <a:avLst/>
          </a:prstGeom>
        </p:spPr>
      </p:pic>
      <p:sp>
        <p:nvSpPr>
          <p:cNvPr id="257" name="Down Arrow 256"/>
          <p:cNvSpPr/>
          <p:nvPr/>
        </p:nvSpPr>
        <p:spPr>
          <a:xfrm>
            <a:off x="11874790" y="17269723"/>
            <a:ext cx="2375479" cy="639041"/>
          </a:xfrm>
          <a:prstGeom prst="downArrow">
            <a:avLst/>
          </a:prstGeom>
          <a:solidFill>
            <a:srgbClr val="D7EADE"/>
          </a:solidFill>
          <a:ln>
            <a:solidFill>
              <a:srgbClr val="A4B3A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en-US" sz="2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MARC</a:t>
            </a:r>
          </a:p>
        </p:txBody>
      </p:sp>
      <p:sp>
        <p:nvSpPr>
          <p:cNvPr id="258" name="Down Arrow 257"/>
          <p:cNvSpPr/>
          <p:nvPr/>
        </p:nvSpPr>
        <p:spPr>
          <a:xfrm>
            <a:off x="11874790" y="20685831"/>
            <a:ext cx="2375479" cy="639041"/>
          </a:xfrm>
          <a:prstGeom prst="downArrow">
            <a:avLst/>
          </a:prstGeom>
          <a:solidFill>
            <a:srgbClr val="D7EADE"/>
          </a:solidFill>
          <a:ln>
            <a:solidFill>
              <a:srgbClr val="A4B3A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r>
              <a:rPr lang="en-US" sz="2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RDF</a:t>
            </a:r>
          </a:p>
        </p:txBody>
      </p:sp>
      <p:sp>
        <p:nvSpPr>
          <p:cNvPr id="260" name="Rounded Rectangle 259"/>
          <p:cNvSpPr/>
          <p:nvPr/>
        </p:nvSpPr>
        <p:spPr bwMode="auto">
          <a:xfrm>
            <a:off x="1287140" y="3112781"/>
            <a:ext cx="9803244" cy="1492188"/>
          </a:xfrm>
          <a:prstGeom prst="roundRect">
            <a:avLst>
              <a:gd name="adj" fmla="val 50000"/>
            </a:avLst>
          </a:prstGeom>
          <a:solidFill>
            <a:srgbClr val="808B8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/>
            <a:r>
              <a:rPr lang="en-US" sz="3400" b="1" dirty="0">
                <a:solidFill>
                  <a:schemeClr val="bg1">
                    <a:lumMod val="95000"/>
                  </a:schemeClr>
                </a:solidFill>
                <a:latin typeface="Arial"/>
                <a:ea typeface="ＭＳ Ｐゴシック" pitchFamily="-112" charset="-128"/>
                <a:cs typeface="Arial"/>
              </a:rPr>
              <a:t>Existing Information structure does not facilitate discovery</a:t>
            </a:r>
            <a:endParaRPr lang="en-US" sz="3400" b="1" dirty="0">
              <a:solidFill>
                <a:schemeClr val="bg1">
                  <a:lumMod val="95000"/>
                </a:schemeClr>
              </a:solidFill>
              <a:latin typeface="Arial"/>
              <a:ea typeface="ＭＳ Ｐゴシック" pitchFamily="-112" charset="-128"/>
              <a:cs typeface="Arial"/>
            </a:endParaRPr>
          </a:p>
        </p:txBody>
      </p:sp>
      <p:sp>
        <p:nvSpPr>
          <p:cNvPr id="262" name="Rounded Rectangle 261"/>
          <p:cNvSpPr/>
          <p:nvPr/>
        </p:nvSpPr>
        <p:spPr bwMode="auto">
          <a:xfrm>
            <a:off x="11531675" y="3112781"/>
            <a:ext cx="9803244" cy="1492188"/>
          </a:xfrm>
          <a:prstGeom prst="roundRect">
            <a:avLst>
              <a:gd name="adj" fmla="val 50000"/>
            </a:avLst>
          </a:prstGeom>
          <a:solidFill>
            <a:srgbClr val="808B8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/>
            <a:r>
              <a:rPr lang="en-US" sz="3400" b="1" dirty="0">
                <a:solidFill>
                  <a:schemeClr val="bg1">
                    <a:lumMod val="95000"/>
                  </a:schemeClr>
                </a:solidFill>
                <a:latin typeface="Arial"/>
                <a:ea typeface="ＭＳ Ｐゴシック" pitchFamily="-112" charset="-128"/>
                <a:cs typeface="Arial"/>
              </a:rPr>
              <a:t>Standards-based information representation to leverage semantic tools</a:t>
            </a:r>
          </a:p>
        </p:txBody>
      </p:sp>
      <p:sp>
        <p:nvSpPr>
          <p:cNvPr id="263" name="Rounded Rectangle 262"/>
          <p:cNvSpPr/>
          <p:nvPr/>
        </p:nvSpPr>
        <p:spPr bwMode="auto">
          <a:xfrm>
            <a:off x="21774084" y="3112781"/>
            <a:ext cx="9803244" cy="1492188"/>
          </a:xfrm>
          <a:prstGeom prst="roundRect">
            <a:avLst>
              <a:gd name="adj" fmla="val 50000"/>
            </a:avLst>
          </a:prstGeom>
          <a:solidFill>
            <a:srgbClr val="808B8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182" tIns="50590" rIns="101182" bIns="50590" numCol="1" rtlCol="0" anchor="t" anchorCtr="0" compatLnSpc="1">
            <a:prstTxWarp prst="textNoShape">
              <a:avLst/>
            </a:prstTxWarp>
          </a:bodyPr>
          <a:lstStyle/>
          <a:p>
            <a:pPr algn="ctr" defTabSz="1011801"/>
            <a:r>
              <a:rPr lang="en-US" sz="3400" b="1" dirty="0">
                <a:solidFill>
                  <a:schemeClr val="bg1">
                    <a:lumMod val="95000"/>
                  </a:schemeClr>
                </a:solidFill>
                <a:latin typeface="Arial"/>
                <a:ea typeface="ＭＳ Ｐゴシック" pitchFamily="-112" charset="-128"/>
                <a:cs typeface="Arial"/>
              </a:rPr>
              <a:t>Blink facilitates discoverability and improves usefulness </a:t>
            </a:r>
            <a:endParaRPr lang="en-US" sz="3400" b="1" dirty="0">
              <a:solidFill>
                <a:schemeClr val="bg1">
                  <a:lumMod val="95000"/>
                </a:schemeClr>
              </a:solidFill>
              <a:latin typeface="Arial"/>
              <a:ea typeface="ＭＳ Ｐゴシック" pitchFamily="-112" charset="-128"/>
              <a:cs typeface="Arial"/>
            </a:endParaRPr>
          </a:p>
        </p:txBody>
      </p:sp>
      <p:grpSp>
        <p:nvGrpSpPr>
          <p:cNvPr id="298" name="Group 297"/>
          <p:cNvGrpSpPr>
            <a:grpSpLocks noChangeAspect="1"/>
          </p:cNvGrpSpPr>
          <p:nvPr/>
        </p:nvGrpSpPr>
        <p:grpSpPr>
          <a:xfrm>
            <a:off x="28961587" y="4907362"/>
            <a:ext cx="2530814" cy="1447067"/>
            <a:chOff x="76200" y="422031"/>
            <a:chExt cx="8998412" cy="5788269"/>
          </a:xfrm>
        </p:grpSpPr>
        <p:cxnSp>
          <p:nvCxnSpPr>
            <p:cNvPr id="299" name="Straight Arrow Connector 298"/>
            <p:cNvCxnSpPr/>
            <p:nvPr/>
          </p:nvCxnSpPr>
          <p:spPr>
            <a:xfrm flipH="1" flipV="1">
              <a:off x="1828800" y="1600200"/>
              <a:ext cx="2133600" cy="1676400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0" name="Straight Arrow Connector 299"/>
            <p:cNvCxnSpPr>
              <a:endCxn id="311" idx="2"/>
            </p:cNvCxnSpPr>
            <p:nvPr/>
          </p:nvCxnSpPr>
          <p:spPr>
            <a:xfrm flipV="1">
              <a:off x="4114800" y="1645334"/>
              <a:ext cx="1834953" cy="1326466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1" name="Straight Arrow Connector 300"/>
            <p:cNvCxnSpPr/>
            <p:nvPr/>
          </p:nvCxnSpPr>
          <p:spPr>
            <a:xfrm flipH="1" flipV="1">
              <a:off x="1371600" y="1447800"/>
              <a:ext cx="1524000" cy="1600200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2" name="Straight Arrow Connector 301"/>
            <p:cNvCxnSpPr/>
            <p:nvPr/>
          </p:nvCxnSpPr>
          <p:spPr>
            <a:xfrm flipV="1">
              <a:off x="5029200" y="1905000"/>
              <a:ext cx="3048000" cy="1066800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Arrow Connector 302"/>
            <p:cNvCxnSpPr/>
            <p:nvPr/>
          </p:nvCxnSpPr>
          <p:spPr>
            <a:xfrm flipV="1">
              <a:off x="5867400" y="1295400"/>
              <a:ext cx="914400" cy="1143000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4" name="Cloud 303"/>
            <p:cNvSpPr/>
            <p:nvPr/>
          </p:nvSpPr>
          <p:spPr>
            <a:xfrm>
              <a:off x="2740855" y="2743201"/>
              <a:ext cx="1983545" cy="1157068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lnSpcReduction="10000"/>
            </a:bodyPr>
            <a:lstStyle/>
            <a:p>
              <a:pPr marL="202949" indent="-202949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05" name="Straight Arrow Connector 304"/>
            <p:cNvCxnSpPr>
              <a:stCxn id="315" idx="0"/>
            </p:cNvCxnSpPr>
            <p:nvPr/>
          </p:nvCxnSpPr>
          <p:spPr>
            <a:xfrm flipV="1">
              <a:off x="4680702" y="2933700"/>
              <a:ext cx="43698" cy="1485900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306" name="Group 3"/>
            <p:cNvGrpSpPr/>
            <p:nvPr/>
          </p:nvGrpSpPr>
          <p:grpSpPr>
            <a:xfrm>
              <a:off x="4267200" y="4419600"/>
              <a:ext cx="827003" cy="1790700"/>
              <a:chOff x="1828073" y="2438400"/>
              <a:chExt cx="1143727" cy="2476500"/>
            </a:xfrm>
          </p:grpSpPr>
          <p:pic>
            <p:nvPicPr>
              <p:cNvPr id="330" name="Picture 4" descr="silo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828073" y="2438400"/>
                <a:ext cx="1143727" cy="2476500"/>
              </a:xfrm>
              <a:prstGeom prst="rect">
                <a:avLst/>
              </a:prstGeom>
            </p:spPr>
          </p:pic>
          <p:sp>
            <p:nvSpPr>
              <p:cNvPr id="331" name="TextBox 5"/>
              <p:cNvSpPr txBox="1"/>
              <p:nvPr/>
            </p:nvSpPr>
            <p:spPr>
              <a:xfrm>
                <a:off x="1828800" y="3352800"/>
                <a:ext cx="1133644" cy="646331"/>
              </a:xfrm>
              <a:prstGeom prst="rect">
                <a:avLst/>
              </a:prstGeom>
              <a:noFill/>
            </p:spPr>
            <p:txBody>
              <a:bodyPr wrap="none" rtlCol="0">
                <a:normAutofit fontScale="25000" lnSpcReduction="20000"/>
              </a:bodyPr>
              <a:lstStyle/>
              <a:p>
                <a:pPr algn="ctr" defTabSz="653064"/>
                <a:endParaRPr lang="en-US" sz="1300" kern="0" dirty="0">
                  <a:solidFill>
                    <a:sysClr val="window" lastClr="FFFFFF">
                      <a:lumMod val="95000"/>
                    </a:sysClr>
                  </a:solidFill>
                </a:endParaRPr>
              </a:p>
            </p:txBody>
          </p:sp>
        </p:grpSp>
        <p:sp>
          <p:nvSpPr>
            <p:cNvPr id="307" name="Cloud 306"/>
            <p:cNvSpPr/>
            <p:nvPr/>
          </p:nvSpPr>
          <p:spPr>
            <a:xfrm>
              <a:off x="3350455" y="1752600"/>
              <a:ext cx="1983545" cy="1157068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lnSpcReduction="10000"/>
            </a:bodyPr>
            <a:lstStyle/>
            <a:p>
              <a:pPr marL="202949" indent="-202949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08" name="Cloud 307"/>
            <p:cNvSpPr/>
            <p:nvPr/>
          </p:nvSpPr>
          <p:spPr>
            <a:xfrm>
              <a:off x="4417255" y="2438400"/>
              <a:ext cx="1983545" cy="1157068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lnSpcReduction="10000"/>
            </a:bodyPr>
            <a:lstStyle/>
            <a:p>
              <a:pPr marL="202949" indent="-202949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09" name="Straight Arrow Connector 308"/>
            <p:cNvCxnSpPr>
              <a:stCxn id="315" idx="0"/>
              <a:endCxn id="304" idx="1"/>
            </p:cNvCxnSpPr>
            <p:nvPr/>
          </p:nvCxnSpPr>
          <p:spPr>
            <a:xfrm flipH="1" flipV="1">
              <a:off x="3732628" y="3899036"/>
              <a:ext cx="948074" cy="520564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10" name="Straight Arrow Connector 9"/>
            <p:cNvCxnSpPr>
              <a:stCxn id="315" idx="0"/>
              <a:endCxn id="308" idx="1"/>
            </p:cNvCxnSpPr>
            <p:nvPr/>
          </p:nvCxnSpPr>
          <p:spPr>
            <a:xfrm flipV="1">
              <a:off x="4680702" y="3594236"/>
              <a:ext cx="728326" cy="825364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1" name="Cloud 310"/>
            <p:cNvSpPr/>
            <p:nvPr/>
          </p:nvSpPr>
          <p:spPr>
            <a:xfrm>
              <a:off x="5943600" y="1066800"/>
              <a:ext cx="1983545" cy="1157068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lnSpcReduction="10000"/>
            </a:bodyPr>
            <a:lstStyle/>
            <a:p>
              <a:pPr marL="405898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12" name="Straight Arrow Connector 311"/>
            <p:cNvCxnSpPr>
              <a:stCxn id="328" idx="0"/>
            </p:cNvCxnSpPr>
            <p:nvPr/>
          </p:nvCxnSpPr>
          <p:spPr>
            <a:xfrm flipV="1">
              <a:off x="8033501" y="1752600"/>
              <a:ext cx="43699" cy="1485900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313" name="Group 12"/>
            <p:cNvGrpSpPr/>
            <p:nvPr/>
          </p:nvGrpSpPr>
          <p:grpSpPr>
            <a:xfrm>
              <a:off x="7620000" y="3238500"/>
              <a:ext cx="848529" cy="1790700"/>
              <a:chOff x="1828073" y="2438400"/>
              <a:chExt cx="1173498" cy="2476500"/>
            </a:xfrm>
          </p:grpSpPr>
          <p:pic>
            <p:nvPicPr>
              <p:cNvPr id="328" name="Picture 327" descr="silo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828073" y="2438400"/>
                <a:ext cx="1143727" cy="2476500"/>
              </a:xfrm>
              <a:prstGeom prst="rect">
                <a:avLst/>
              </a:prstGeom>
            </p:spPr>
          </p:pic>
          <p:sp>
            <p:nvSpPr>
              <p:cNvPr id="329" name="TextBox 328"/>
              <p:cNvSpPr txBox="1"/>
              <p:nvPr/>
            </p:nvSpPr>
            <p:spPr>
              <a:xfrm>
                <a:off x="1858571" y="3352800"/>
                <a:ext cx="1143000" cy="923330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47500" lnSpcReduction="20000"/>
              </a:bodyPr>
              <a:lstStyle/>
              <a:p>
                <a:pPr algn="ctr" defTabSz="653064"/>
                <a:endParaRPr lang="en-US" sz="1300" kern="0" dirty="0">
                  <a:solidFill>
                    <a:sysClr val="window" lastClr="FFFFFF">
                      <a:lumMod val="95000"/>
                    </a:sysClr>
                  </a:solidFill>
                </a:endParaRPr>
              </a:p>
            </p:txBody>
          </p:sp>
        </p:grpSp>
        <p:sp>
          <p:nvSpPr>
            <p:cNvPr id="314" name="Cloud 313"/>
            <p:cNvSpPr/>
            <p:nvPr/>
          </p:nvSpPr>
          <p:spPr>
            <a:xfrm>
              <a:off x="6804296" y="422031"/>
              <a:ext cx="1730104" cy="1101969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fontScale="92500" lnSpcReduction="10000"/>
            </a:bodyPr>
            <a:lstStyle/>
            <a:p>
              <a:pPr marL="405898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15" name="Cloud 16"/>
            <p:cNvSpPr/>
            <p:nvPr/>
          </p:nvSpPr>
          <p:spPr>
            <a:xfrm>
              <a:off x="7620000" y="762000"/>
              <a:ext cx="1454612" cy="1212166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lnSpcReduction="10000"/>
            </a:bodyPr>
            <a:lstStyle/>
            <a:p>
              <a:pPr marL="405898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16" name="Straight Arrow Connector 315"/>
            <p:cNvCxnSpPr>
              <a:stCxn id="328" idx="0"/>
              <a:endCxn id="311" idx="1"/>
            </p:cNvCxnSpPr>
            <p:nvPr/>
          </p:nvCxnSpPr>
          <p:spPr>
            <a:xfrm flipH="1" flipV="1">
              <a:off x="6935373" y="2222636"/>
              <a:ext cx="1098128" cy="1015864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17" name="Straight Arrow Connector 316"/>
            <p:cNvCxnSpPr>
              <a:stCxn id="328" idx="0"/>
            </p:cNvCxnSpPr>
            <p:nvPr/>
          </p:nvCxnSpPr>
          <p:spPr>
            <a:xfrm flipV="1">
              <a:off x="8033501" y="1972875"/>
              <a:ext cx="313805" cy="1265625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8" name="Cloud 317"/>
            <p:cNvSpPr/>
            <p:nvPr/>
          </p:nvSpPr>
          <p:spPr>
            <a:xfrm>
              <a:off x="76200" y="915610"/>
              <a:ext cx="1785257" cy="1041400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fontScale="92500" lnSpcReduction="20000"/>
            </a:bodyPr>
            <a:lstStyle/>
            <a:p>
              <a:pPr marL="405898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19" name="Straight Arrow Connector 318"/>
            <p:cNvCxnSpPr>
              <a:stCxn id="326" idx="0"/>
            </p:cNvCxnSpPr>
            <p:nvPr/>
          </p:nvCxnSpPr>
          <p:spPr>
            <a:xfrm flipH="1" flipV="1">
              <a:off x="1752600" y="1449010"/>
              <a:ext cx="126490" cy="1790700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320" name="Group 21"/>
            <p:cNvGrpSpPr/>
            <p:nvPr/>
          </p:nvGrpSpPr>
          <p:grpSpPr>
            <a:xfrm>
              <a:off x="1371600" y="3239710"/>
              <a:ext cx="1041400" cy="1562100"/>
              <a:chOff x="1828073" y="2438400"/>
              <a:chExt cx="1173498" cy="2476500"/>
            </a:xfrm>
          </p:grpSpPr>
          <p:pic>
            <p:nvPicPr>
              <p:cNvPr id="326" name="Picture 325" descr="silo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828073" y="2438400"/>
                <a:ext cx="1143727" cy="2476500"/>
              </a:xfrm>
              <a:prstGeom prst="rect">
                <a:avLst/>
              </a:prstGeom>
            </p:spPr>
          </p:pic>
          <p:sp>
            <p:nvSpPr>
              <p:cNvPr id="327" name="TextBox 23"/>
              <p:cNvSpPr txBox="1"/>
              <p:nvPr/>
            </p:nvSpPr>
            <p:spPr>
              <a:xfrm>
                <a:off x="1858571" y="3352800"/>
                <a:ext cx="1143000" cy="1477328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85000" lnSpcReduction="20000"/>
              </a:bodyPr>
              <a:lstStyle/>
              <a:p>
                <a:pPr algn="ctr" defTabSz="653064"/>
                <a:endParaRPr lang="en-US" sz="1300" kern="0" dirty="0">
                  <a:solidFill>
                    <a:sysClr val="window" lastClr="FFFFFF">
                      <a:lumMod val="95000"/>
                    </a:sysClr>
                  </a:solidFill>
                </a:endParaRPr>
              </a:p>
            </p:txBody>
          </p:sp>
        </p:grpSp>
        <p:sp>
          <p:nvSpPr>
            <p:cNvPr id="321" name="Cloud 320"/>
            <p:cNvSpPr/>
            <p:nvPr/>
          </p:nvSpPr>
          <p:spPr>
            <a:xfrm>
              <a:off x="805047" y="457200"/>
              <a:ext cx="1557153" cy="991810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fontScale="77500" lnSpcReduction="20000"/>
            </a:bodyPr>
            <a:lstStyle/>
            <a:p>
              <a:pPr marL="82767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322" name="Cloud 321"/>
            <p:cNvSpPr/>
            <p:nvPr/>
          </p:nvSpPr>
          <p:spPr>
            <a:xfrm>
              <a:off x="1752600" y="610810"/>
              <a:ext cx="1309200" cy="1090990"/>
            </a:xfrm>
            <a:prstGeom prst="cloud">
              <a:avLst/>
            </a:prstGeom>
            <a:gradFill rotWithShape="1">
              <a:gsLst>
                <a:gs pos="0">
                  <a:srgbClr val="72A376">
                    <a:shade val="51000"/>
                    <a:satMod val="130000"/>
                  </a:srgbClr>
                </a:gs>
                <a:gs pos="80000">
                  <a:srgbClr val="72A376">
                    <a:shade val="93000"/>
                    <a:satMod val="130000"/>
                  </a:srgbClr>
                </a:gs>
                <a:gs pos="100000">
                  <a:srgbClr val="72A37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72A37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0" rIns="0" rtlCol="0" anchor="ctr">
              <a:normAutofit fontScale="92500" lnSpcReduction="10000"/>
            </a:bodyPr>
            <a:lstStyle/>
            <a:p>
              <a:pPr marL="82767" indent="-82767" defTabSz="653064"/>
              <a:endParaRPr lang="en-US" sz="7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323" name="Straight Arrow Connector 322"/>
            <p:cNvCxnSpPr>
              <a:stCxn id="326" idx="0"/>
              <a:endCxn id="318" idx="1"/>
            </p:cNvCxnSpPr>
            <p:nvPr/>
          </p:nvCxnSpPr>
          <p:spPr>
            <a:xfrm flipH="1" flipV="1">
              <a:off x="968829" y="1955901"/>
              <a:ext cx="910261" cy="1283809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24" name="Straight Arrow Connector 323"/>
            <p:cNvCxnSpPr>
              <a:stCxn id="326" idx="0"/>
              <a:endCxn id="322" idx="1"/>
            </p:cNvCxnSpPr>
            <p:nvPr/>
          </p:nvCxnSpPr>
          <p:spPr>
            <a:xfrm flipV="1">
              <a:off x="1879090" y="1700638"/>
              <a:ext cx="528110" cy="1539072"/>
            </a:xfrm>
            <a:prstGeom prst="straightConnector1">
              <a:avLst/>
            </a:prstGeom>
            <a:noFill/>
            <a:ln w="25400" cap="flat" cmpd="sng" algn="ctr">
              <a:solidFill>
                <a:srgbClr val="72A376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25" name="Straight Arrow Connector 324"/>
            <p:cNvCxnSpPr/>
            <p:nvPr/>
          </p:nvCxnSpPr>
          <p:spPr>
            <a:xfrm flipH="1" flipV="1">
              <a:off x="2895600" y="1447800"/>
              <a:ext cx="609600" cy="609600"/>
            </a:xfrm>
            <a:prstGeom prst="straightConnector1">
              <a:avLst/>
            </a:prstGeom>
            <a:noFill/>
            <a:ln w="25400" cap="flat" cmpd="sng" algn="ctr">
              <a:solidFill>
                <a:srgbClr val="D7D901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32" name="TextBox 331"/>
          <p:cNvSpPr txBox="1"/>
          <p:nvPr/>
        </p:nvSpPr>
        <p:spPr>
          <a:xfrm>
            <a:off x="22190910" y="16281523"/>
            <a:ext cx="8548165" cy="3343764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marL="326532" indent="-326532"/>
            <a:r>
              <a:rPr lang="en-US" sz="3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Next steps</a:t>
            </a:r>
          </a:p>
          <a:p>
            <a:pPr marL="326532" indent="-326532">
              <a:buFont typeface="Wingdings" charset="2"/>
              <a:buChar char="§"/>
            </a:pPr>
            <a:endParaRPr lang="en-US" sz="3400" b="1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marL="326532" indent="-326532">
              <a:buFont typeface="Wingdings" charset="2"/>
              <a:buChar char="§"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Search front-end with synonym expansion</a:t>
            </a:r>
          </a:p>
          <a:p>
            <a:pPr marL="326532" indent="-326532">
              <a:buFont typeface="Wingdings" charset="2"/>
              <a:buChar char="§"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Refine MARC to RDF pipeline and leverage third party APIs</a:t>
            </a:r>
          </a:p>
          <a:p>
            <a:pPr marL="326532" indent="-326532">
              <a:buFont typeface="Wingdings" charset="2"/>
              <a:buChar char="§"/>
            </a:pP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Provide SPARQL endpoint for useful RDF sources that currently don</a:t>
            </a:r>
            <a:r>
              <a:rPr lang="en-US" sz="2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’t have one.</a:t>
            </a:r>
            <a:endParaRPr lang="en-US" sz="29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22672102" y="20505435"/>
            <a:ext cx="8548165" cy="512220"/>
          </a:xfrm>
          <a:prstGeom prst="rect">
            <a:avLst/>
          </a:prstGeom>
          <a:noFill/>
        </p:spPr>
        <p:txBody>
          <a:bodyPr wrap="square" lIns="65306" tIns="32653" rIns="65306" bIns="32653" rtlCol="0">
            <a:spAutoFit/>
          </a:bodyPr>
          <a:lstStyle/>
          <a:p>
            <a:pPr marL="326532" indent="-326532"/>
            <a:r>
              <a:rPr lang="en-US" sz="29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Harvard Library Lab Project, November 2012</a:t>
            </a:r>
          </a:p>
        </p:txBody>
      </p:sp>
      <p:pic>
        <p:nvPicPr>
          <p:cNvPr id="341" name="Picture 340" descr="blink-logo-bigger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01930" y="371194"/>
            <a:ext cx="4816373" cy="3689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942</Words>
  <Application>Microsoft Macintosh PowerPoint</Application>
  <PresentationFormat>Custom</PresentationFormat>
  <Paragraphs>115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Daniela Bourges Waldegg</dc:creator>
  <cp:lastModifiedBy>Daniela Bourges Waldegg</cp:lastModifiedBy>
  <cp:revision>7</cp:revision>
  <dcterms:created xsi:type="dcterms:W3CDTF">2012-11-13T18:59:00Z</dcterms:created>
  <dcterms:modified xsi:type="dcterms:W3CDTF">2012-11-13T22:24:45Z</dcterms:modified>
</cp:coreProperties>
</file>